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8" r:id="rId1"/>
  </p:sldMasterIdLst>
  <p:sldIdLst>
    <p:sldId id="259" r:id="rId2"/>
    <p:sldId id="260" r:id="rId3"/>
    <p:sldId id="261" r:id="rId4"/>
    <p:sldId id="257" r:id="rId5"/>
    <p:sldId id="262" r:id="rId6"/>
    <p:sldId id="270" r:id="rId7"/>
    <p:sldId id="271" r:id="rId8"/>
    <p:sldId id="263" r:id="rId9"/>
    <p:sldId id="264" r:id="rId10"/>
    <p:sldId id="272" r:id="rId11"/>
    <p:sldId id="273" r:id="rId12"/>
    <p:sldId id="265" r:id="rId13"/>
    <p:sldId id="266" r:id="rId14"/>
    <p:sldId id="267"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78" d="100"/>
          <a:sy n="78" d="100"/>
        </p:scale>
        <p:origin x="64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D692E35-43F2-489F-BBAE-B1195390F8AD}" type="datetimeFigureOut">
              <a:rPr lang="en-IN" smtClean="0"/>
              <a:t>27-07-2024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2810275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692E35-43F2-489F-BBAE-B1195390F8AD}" type="datetimeFigureOut">
              <a:rPr lang="en-IN" smtClean="0"/>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692203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692E35-43F2-489F-BBAE-B1195390F8AD}" type="datetimeFigureOut">
              <a:rPr lang="en-IN" smtClean="0"/>
              <a:t>27-07-2024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439324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692E35-43F2-489F-BBAE-B1195390F8AD}" type="datetimeFigureOut">
              <a:rPr lang="en-IN" smtClean="0"/>
              <a:t>27-07-2024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6457C1A0-FB71-4A4A-96E1-DD34963EC22D}"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0641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D692E35-43F2-489F-BBAE-B1195390F8AD}" type="datetimeFigureOut">
              <a:rPr lang="en-IN" smtClean="0"/>
              <a:t>27-07-2024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1067133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692E35-43F2-489F-BBAE-B1195390F8AD}" type="datetimeFigureOut">
              <a:rPr lang="en-IN" smtClean="0"/>
              <a:t>27-07-2024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149058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692E35-43F2-489F-BBAE-B1195390F8AD}" type="datetimeFigureOut">
              <a:rPr lang="en-IN" smtClean="0"/>
              <a:t>27-07-2024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684274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692E35-43F2-489F-BBAE-B1195390F8AD}"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3327791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D692E35-43F2-489F-BBAE-B1195390F8AD}" type="datetimeFigureOut">
              <a:rPr lang="en-IN" smtClean="0"/>
              <a:t>27-07-2024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2449172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692E35-43F2-489F-BBAE-B1195390F8AD}"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2271201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692E35-43F2-489F-BBAE-B1195390F8AD}"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4419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D692E35-43F2-489F-BBAE-B1195390F8AD}" type="datetimeFigureOut">
              <a:rPr lang="en-IN" smtClean="0"/>
              <a:t>27-07-2024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3014130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692E35-43F2-489F-BBAE-B1195390F8AD}" type="datetimeFigureOut">
              <a:rPr lang="en-IN" smtClean="0"/>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2036326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692E35-43F2-489F-BBAE-B1195390F8AD}" type="datetimeFigureOut">
              <a:rPr lang="en-IN" smtClean="0"/>
              <a:t>27-07-2024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39637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692E35-43F2-489F-BBAE-B1195390F8AD}" type="datetimeFigureOut">
              <a:rPr lang="en-IN" smtClean="0"/>
              <a:t>27-07-2024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956715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692E35-43F2-489F-BBAE-B1195390F8AD}" type="datetimeFigureOut">
              <a:rPr lang="en-IN" smtClean="0"/>
              <a:t>27-07-2024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160142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692E35-43F2-489F-BBAE-B1195390F8AD}" type="datetimeFigureOut">
              <a:rPr lang="en-IN" smtClean="0"/>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3598895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692E35-43F2-489F-BBAE-B1195390F8AD}" type="datetimeFigureOut">
              <a:rPr lang="en-IN" smtClean="0"/>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57C1A0-FB71-4A4A-96E1-DD34963EC22D}" type="slidenum">
              <a:rPr lang="en-IN" smtClean="0"/>
              <a:t>‹#›</a:t>
            </a:fld>
            <a:endParaRPr lang="en-IN"/>
          </a:p>
        </p:txBody>
      </p:sp>
    </p:spTree>
    <p:extLst>
      <p:ext uri="{BB962C8B-B14F-4D97-AF65-F5344CB8AC3E}">
        <p14:creationId xmlns:p14="http://schemas.microsoft.com/office/powerpoint/2010/main" val="1234847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692E35-43F2-489F-BBAE-B1195390F8AD}" type="datetimeFigureOut">
              <a:rPr lang="en-IN" smtClean="0"/>
              <a:t>27-07-2024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457C1A0-FB71-4A4A-96E1-DD34963EC22D}" type="slidenum">
              <a:rPr lang="en-IN" smtClean="0"/>
              <a:t>‹#›</a:t>
            </a:fld>
            <a:endParaRPr lang="en-IN"/>
          </a:p>
        </p:txBody>
      </p:sp>
    </p:spTree>
    <p:extLst>
      <p:ext uri="{BB962C8B-B14F-4D97-AF65-F5344CB8AC3E}">
        <p14:creationId xmlns:p14="http://schemas.microsoft.com/office/powerpoint/2010/main" val="339380108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mailto:vyassidhi9@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corn-field-cornfield-agriculture-1908474/"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kaggle.com/datasets/joebeachcapital/food-waste/data"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15FD-7727-7240-04B1-F782DEF996EC}"/>
              </a:ext>
            </a:extLst>
          </p:cNvPr>
          <p:cNvSpPr>
            <a:spLocks noGrp="1"/>
          </p:cNvSpPr>
          <p:nvPr>
            <p:ph type="ctrTitle"/>
          </p:nvPr>
        </p:nvSpPr>
        <p:spPr>
          <a:xfrm>
            <a:off x="1861125" y="1913467"/>
            <a:ext cx="6815669" cy="1515533"/>
          </a:xfrm>
        </p:spPr>
        <p:txBody>
          <a:bodyPr/>
          <a:lstStyle/>
          <a:p>
            <a:r>
              <a:rPr lang="en-IN" dirty="0"/>
              <a:t>FOOD SECURITY</a:t>
            </a:r>
          </a:p>
        </p:txBody>
      </p:sp>
      <p:sp>
        <p:nvSpPr>
          <p:cNvPr id="3" name="Subtitle 2">
            <a:extLst>
              <a:ext uri="{FF2B5EF4-FFF2-40B4-BE49-F238E27FC236}">
                <a16:creationId xmlns:a16="http://schemas.microsoft.com/office/drawing/2014/main" id="{90E94832-4C94-2734-1A50-939446712E43}"/>
              </a:ext>
            </a:extLst>
          </p:cNvPr>
          <p:cNvSpPr>
            <a:spLocks noGrp="1"/>
          </p:cNvSpPr>
          <p:nvPr>
            <p:ph type="subTitle" idx="1"/>
          </p:nvPr>
        </p:nvSpPr>
        <p:spPr>
          <a:xfrm>
            <a:off x="2692398" y="3657597"/>
            <a:ext cx="6815669" cy="1637972"/>
          </a:xfrm>
        </p:spPr>
        <p:txBody>
          <a:bodyPr>
            <a:normAutofit/>
          </a:bodyPr>
          <a:lstStyle/>
          <a:p>
            <a:r>
              <a:rPr lang="en-IN" dirty="0"/>
              <a:t>       EMAIL ID: </a:t>
            </a:r>
            <a:r>
              <a:rPr lang="en-IN" dirty="0">
                <a:hlinkClick r:id="rId2"/>
              </a:rPr>
              <a:t>vyassidhi9@gmail.com</a:t>
            </a:r>
            <a:endParaRPr lang="en-IN" dirty="0"/>
          </a:p>
          <a:p>
            <a:pPr algn="l"/>
            <a:r>
              <a:rPr lang="en-IN" dirty="0"/>
              <a:t>      TEAM NAME: THE BEATLES</a:t>
            </a:r>
          </a:p>
          <a:p>
            <a:pPr algn="l"/>
            <a:r>
              <a:rPr lang="en-IN" dirty="0"/>
              <a:t>      COLLEGE NAME: STANLEY COLLEGE OF 							ENGINEERING</a:t>
            </a:r>
          </a:p>
          <a:p>
            <a:endParaRPr lang="en-IN" dirty="0"/>
          </a:p>
        </p:txBody>
      </p:sp>
      <p:pic>
        <p:nvPicPr>
          <p:cNvPr id="5" name="Picture 4" descr="Open bags of varieties grain seeds">
            <a:extLst>
              <a:ext uri="{FF2B5EF4-FFF2-40B4-BE49-F238E27FC236}">
                <a16:creationId xmlns:a16="http://schemas.microsoft.com/office/drawing/2014/main" id="{FB2A646A-FBEC-0FD0-8AC0-869C58607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909" y="2204703"/>
            <a:ext cx="1883066" cy="1338596"/>
          </a:xfrm>
          <a:prstGeom prst="ellipse">
            <a:avLst/>
          </a:prstGeom>
          <a:ln>
            <a:noFill/>
          </a:ln>
          <a:effectLst>
            <a:softEdge rad="112500"/>
          </a:effectLst>
        </p:spPr>
      </p:pic>
    </p:spTree>
    <p:extLst>
      <p:ext uri="{BB962C8B-B14F-4D97-AF65-F5344CB8AC3E}">
        <p14:creationId xmlns:p14="http://schemas.microsoft.com/office/powerpoint/2010/main" val="410806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4643C-3011-DC94-E0A5-68DACF374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03" y="2021776"/>
            <a:ext cx="11031794" cy="43101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8FBEFC81-61A3-60EE-99D8-1413E66B7614}"/>
              </a:ext>
            </a:extLst>
          </p:cNvPr>
          <p:cNvSpPr txBox="1"/>
          <p:nvPr/>
        </p:nvSpPr>
        <p:spPr>
          <a:xfrm>
            <a:off x="3333136" y="1123024"/>
            <a:ext cx="6096000" cy="461665"/>
          </a:xfrm>
          <a:prstGeom prst="rect">
            <a:avLst/>
          </a:prstGeom>
          <a:noFill/>
        </p:spPr>
        <p:txBody>
          <a:bodyPr wrap="square">
            <a:spAutoFit/>
          </a:bodyPr>
          <a:lstStyle/>
          <a:p>
            <a:r>
              <a:rPr lang="en-IN" sz="2400" b="1" dirty="0"/>
              <a:t>Snapshot of code in python</a:t>
            </a:r>
          </a:p>
        </p:txBody>
      </p:sp>
    </p:spTree>
    <p:extLst>
      <p:ext uri="{BB962C8B-B14F-4D97-AF65-F5344CB8AC3E}">
        <p14:creationId xmlns:p14="http://schemas.microsoft.com/office/powerpoint/2010/main" val="3515511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CF962D-A39B-E268-12F2-F13DB4B12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824" y="1602125"/>
            <a:ext cx="10222795" cy="4866476"/>
          </a:xfrm>
          <a:prstGeom prst="rect">
            <a:avLst/>
          </a:prstGeom>
        </p:spPr>
      </p:pic>
      <p:sp>
        <p:nvSpPr>
          <p:cNvPr id="9" name="TextBox 8">
            <a:extLst>
              <a:ext uri="{FF2B5EF4-FFF2-40B4-BE49-F238E27FC236}">
                <a16:creationId xmlns:a16="http://schemas.microsoft.com/office/drawing/2014/main" id="{FE7E3AD9-501E-88A5-703C-0C732C074FEF}"/>
              </a:ext>
            </a:extLst>
          </p:cNvPr>
          <p:cNvSpPr txBox="1"/>
          <p:nvPr/>
        </p:nvSpPr>
        <p:spPr>
          <a:xfrm>
            <a:off x="3637936" y="926378"/>
            <a:ext cx="6096000" cy="461665"/>
          </a:xfrm>
          <a:prstGeom prst="rect">
            <a:avLst/>
          </a:prstGeom>
          <a:noFill/>
        </p:spPr>
        <p:txBody>
          <a:bodyPr wrap="square">
            <a:spAutoFit/>
          </a:bodyPr>
          <a:lstStyle/>
          <a:p>
            <a:r>
              <a:rPr lang="en-IN" sz="2400" b="1" dirty="0"/>
              <a:t>Snapshot of pie chart</a:t>
            </a:r>
          </a:p>
        </p:txBody>
      </p:sp>
    </p:spTree>
    <p:extLst>
      <p:ext uri="{BB962C8B-B14F-4D97-AF65-F5344CB8AC3E}">
        <p14:creationId xmlns:p14="http://schemas.microsoft.com/office/powerpoint/2010/main" val="53919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8BBC7-7F94-B6E8-805E-228A136083CF}"/>
              </a:ext>
            </a:extLst>
          </p:cNvPr>
          <p:cNvSpPr txBox="1"/>
          <p:nvPr/>
        </p:nvSpPr>
        <p:spPr>
          <a:xfrm>
            <a:off x="771833" y="688258"/>
            <a:ext cx="7177548" cy="5663089"/>
          </a:xfrm>
          <a:prstGeom prst="rect">
            <a:avLst/>
          </a:prstGeom>
          <a:noFill/>
        </p:spPr>
        <p:txBody>
          <a:bodyPr wrap="square">
            <a:spAutoFit/>
          </a:bodyPr>
          <a:lstStyle/>
          <a:p>
            <a:pPr marL="342900" indent="-342900">
              <a:buFont typeface="Wingdings" panose="05000000000000000000" pitchFamily="2" charset="2"/>
              <a:buChar char="q"/>
            </a:pPr>
            <a:r>
              <a:rPr lang="en-US" sz="2000" b="1" i="0" dirty="0">
                <a:solidFill>
                  <a:srgbClr val="222222"/>
                </a:solidFill>
                <a:effectLst/>
                <a:highlight>
                  <a:srgbClr val="FFFFFF"/>
                </a:highlight>
                <a:latin typeface="Arial" panose="020B0604020202020204" pitchFamily="34" charset="0"/>
              </a:rPr>
              <a:t>Hypothesis Development</a:t>
            </a:r>
            <a:br>
              <a:rPr lang="en-US" dirty="0"/>
            </a:br>
            <a:br>
              <a:rPr lang="en-US" dirty="0"/>
            </a:br>
            <a:r>
              <a:rPr lang="en-US" b="0" i="0" dirty="0">
                <a:solidFill>
                  <a:srgbClr val="222222"/>
                </a:solidFill>
                <a:effectLst/>
                <a:highlight>
                  <a:srgbClr val="FFFFFF"/>
                </a:highlight>
                <a:latin typeface="Arial" panose="020B0604020202020204" pitchFamily="34" charset="0"/>
              </a:rPr>
              <a:t> </a:t>
            </a:r>
            <a:r>
              <a:rPr lang="en-US" b="1" i="0" dirty="0">
                <a:solidFill>
                  <a:srgbClr val="222222"/>
                </a:solidFill>
                <a:effectLst/>
                <a:highlight>
                  <a:srgbClr val="FFFFFF"/>
                </a:highlight>
                <a:latin typeface="Arial" panose="020B0604020202020204" pitchFamily="34" charset="0"/>
              </a:rPr>
              <a:t>Formulated Hypotheses</a:t>
            </a:r>
            <a:br>
              <a:rPr lang="en-US" dirty="0"/>
            </a:br>
            <a:r>
              <a:rPr lang="en-US" b="1" i="1" dirty="0">
                <a:solidFill>
                  <a:srgbClr val="222222"/>
                </a:solidFill>
                <a:effectLst/>
                <a:highlight>
                  <a:srgbClr val="FFFFFF"/>
                </a:highlight>
                <a:latin typeface="Arial" panose="020B0604020202020204" pitchFamily="34" charset="0"/>
              </a:rPr>
              <a:t>- Hypothesis 1: </a:t>
            </a:r>
            <a:r>
              <a:rPr lang="en-US" b="0" i="1" dirty="0">
                <a:solidFill>
                  <a:srgbClr val="222222"/>
                </a:solidFill>
                <a:effectLst/>
                <a:highlight>
                  <a:srgbClr val="FFFFFF"/>
                </a:highlight>
                <a:latin typeface="Arial" panose="020B0604020202020204" pitchFamily="34" charset="0"/>
              </a:rPr>
              <a:t>Educating consumers on food storage techniques reduces household food waste.</a:t>
            </a:r>
            <a:br>
              <a:rPr lang="en-US" i="1" dirty="0"/>
            </a:br>
            <a:r>
              <a:rPr lang="en-US" b="1" i="1" dirty="0">
                <a:solidFill>
                  <a:srgbClr val="222222"/>
                </a:solidFill>
                <a:effectLst/>
                <a:highlight>
                  <a:srgbClr val="FFFFFF"/>
                </a:highlight>
                <a:latin typeface="Arial" panose="020B0604020202020204" pitchFamily="34" charset="0"/>
              </a:rPr>
              <a:t>- Hypothesis 2: </a:t>
            </a:r>
            <a:r>
              <a:rPr lang="en-US" b="0" i="1" dirty="0">
                <a:solidFill>
                  <a:srgbClr val="222222"/>
                </a:solidFill>
                <a:effectLst/>
                <a:highlight>
                  <a:srgbClr val="FFFFFF"/>
                </a:highlight>
                <a:latin typeface="Arial" panose="020B0604020202020204" pitchFamily="34" charset="0"/>
              </a:rPr>
              <a:t>Improving supply chain logistics decreases waste during distribution.</a:t>
            </a:r>
            <a:br>
              <a:rPr lang="en-US" i="1" dirty="0"/>
            </a:br>
            <a:br>
              <a:rPr lang="en-US" dirty="0"/>
            </a:br>
            <a:r>
              <a:rPr lang="en-US" b="0" i="0" dirty="0">
                <a:solidFill>
                  <a:srgbClr val="222222"/>
                </a:solidFill>
                <a:effectLst/>
                <a:highlight>
                  <a:srgbClr val="FFFFFF"/>
                </a:highlight>
                <a:latin typeface="Arial" panose="020B0604020202020204" pitchFamily="34" charset="0"/>
              </a:rPr>
              <a:t> </a:t>
            </a:r>
            <a:r>
              <a:rPr lang="en-US" b="1" i="0" dirty="0">
                <a:solidFill>
                  <a:srgbClr val="222222"/>
                </a:solidFill>
                <a:effectLst/>
                <a:highlight>
                  <a:srgbClr val="FFFFFF"/>
                </a:highlight>
                <a:latin typeface="Arial" panose="020B0604020202020204" pitchFamily="34" charset="0"/>
              </a:rPr>
              <a:t>Rationale Behind the Hypotheses</a:t>
            </a:r>
            <a:br>
              <a:rPr lang="en-US" dirty="0"/>
            </a:br>
            <a:r>
              <a:rPr lang="en-US" b="0" i="1" dirty="0">
                <a:solidFill>
                  <a:srgbClr val="222222"/>
                </a:solidFill>
                <a:effectLst/>
                <a:highlight>
                  <a:srgbClr val="FFFFFF"/>
                </a:highlight>
                <a:latin typeface="Arial" panose="020B0604020202020204" pitchFamily="34" charset="0"/>
              </a:rPr>
              <a:t>- Education and awareness can directly influence consumer behavior.</a:t>
            </a:r>
            <a:br>
              <a:rPr lang="en-US" i="1" dirty="0"/>
            </a:br>
            <a:r>
              <a:rPr lang="en-US" b="0" i="1" dirty="0">
                <a:solidFill>
                  <a:srgbClr val="222222"/>
                </a:solidFill>
                <a:effectLst/>
                <a:highlight>
                  <a:srgbClr val="FFFFFF"/>
                </a:highlight>
                <a:latin typeface="Arial" panose="020B0604020202020204" pitchFamily="34" charset="0"/>
              </a:rPr>
              <a:t>- Efficient logistics can mitigate losses during transportation and storage</a:t>
            </a:r>
            <a:r>
              <a:rPr lang="en-US" b="0" i="0" dirty="0">
                <a:solidFill>
                  <a:srgbClr val="222222"/>
                </a:solidFill>
                <a:effectLst/>
                <a:highlight>
                  <a:srgbClr val="FFFFFF"/>
                </a:highlight>
                <a:latin typeface="Arial" panose="020B0604020202020204" pitchFamily="34" charset="0"/>
              </a:rPr>
              <a:t>.</a:t>
            </a:r>
            <a:br>
              <a:rPr lang="en-US" dirty="0"/>
            </a:br>
            <a:br>
              <a:rPr lang="en-US" dirty="0"/>
            </a:br>
            <a:r>
              <a:rPr lang="en-US" b="0" i="0" dirty="0">
                <a:solidFill>
                  <a:srgbClr val="222222"/>
                </a:solidFill>
                <a:effectLst/>
                <a:highlight>
                  <a:srgbClr val="FFFFFF"/>
                </a:highlight>
                <a:latin typeface="Arial" panose="020B0604020202020204" pitchFamily="34" charset="0"/>
              </a:rPr>
              <a:t> </a:t>
            </a:r>
            <a:r>
              <a:rPr lang="en-US" b="1" i="0" dirty="0">
                <a:solidFill>
                  <a:srgbClr val="222222"/>
                </a:solidFill>
                <a:effectLst/>
                <a:highlight>
                  <a:srgbClr val="FFFFFF"/>
                </a:highlight>
                <a:latin typeface="Arial" panose="020B0604020202020204" pitchFamily="34" charset="0"/>
              </a:rPr>
              <a:t>Method for Testing the Hypotheses</a:t>
            </a:r>
            <a:br>
              <a:rPr lang="en-US" dirty="0"/>
            </a:br>
            <a:r>
              <a:rPr lang="en-US" b="0" i="1" dirty="0">
                <a:solidFill>
                  <a:srgbClr val="222222"/>
                </a:solidFill>
                <a:effectLst/>
                <a:highlight>
                  <a:srgbClr val="FFFFFF"/>
                </a:highlight>
                <a:latin typeface="Arial" panose="020B0604020202020204" pitchFamily="34" charset="0"/>
              </a:rPr>
              <a:t>- </a:t>
            </a:r>
            <a:r>
              <a:rPr lang="en-US" b="1" i="1" dirty="0">
                <a:solidFill>
                  <a:srgbClr val="222222"/>
                </a:solidFill>
                <a:effectLst/>
                <a:highlight>
                  <a:srgbClr val="FFFFFF"/>
                </a:highlight>
                <a:latin typeface="Arial" panose="020B0604020202020204" pitchFamily="34" charset="0"/>
              </a:rPr>
              <a:t>Experimental Design: </a:t>
            </a:r>
            <a:r>
              <a:rPr lang="en-US" b="0" i="1" dirty="0">
                <a:solidFill>
                  <a:srgbClr val="222222"/>
                </a:solidFill>
                <a:effectLst/>
                <a:highlight>
                  <a:srgbClr val="FFFFFF"/>
                </a:highlight>
                <a:latin typeface="Arial" panose="020B0604020202020204" pitchFamily="34" charset="0"/>
              </a:rPr>
              <a:t>Conducting controlled experiments and surveys to gather data on the impact of educational programs.</a:t>
            </a:r>
            <a:br>
              <a:rPr lang="en-US" i="1" dirty="0"/>
            </a:br>
            <a:r>
              <a:rPr lang="en-US" b="0" i="1" dirty="0">
                <a:solidFill>
                  <a:srgbClr val="222222"/>
                </a:solidFill>
                <a:effectLst/>
                <a:highlight>
                  <a:srgbClr val="FFFFFF"/>
                </a:highlight>
                <a:latin typeface="Arial" panose="020B0604020202020204" pitchFamily="34" charset="0"/>
              </a:rPr>
              <a:t>- </a:t>
            </a:r>
            <a:r>
              <a:rPr lang="en-US" b="1" i="1" dirty="0">
                <a:solidFill>
                  <a:srgbClr val="222222"/>
                </a:solidFill>
                <a:effectLst/>
                <a:highlight>
                  <a:srgbClr val="FFFFFF"/>
                </a:highlight>
                <a:latin typeface="Arial" panose="020B0604020202020204" pitchFamily="34" charset="0"/>
              </a:rPr>
              <a:t>Data Analysis: </a:t>
            </a:r>
            <a:r>
              <a:rPr lang="en-US" b="0" i="1" dirty="0">
                <a:solidFill>
                  <a:srgbClr val="222222"/>
                </a:solidFill>
                <a:effectLst/>
                <a:highlight>
                  <a:srgbClr val="FFFFFF"/>
                </a:highlight>
                <a:latin typeface="Arial" panose="020B0604020202020204" pitchFamily="34" charset="0"/>
              </a:rPr>
              <a:t>Using statistical tests such as t-tests and ANOVA to evaluate the effectiveness of interventions</a:t>
            </a:r>
            <a:r>
              <a:rPr lang="en-US" b="0" i="0" dirty="0">
                <a:solidFill>
                  <a:srgbClr val="222222"/>
                </a:solidFill>
                <a:effectLst/>
                <a:highlight>
                  <a:srgbClr val="FFFFFF"/>
                </a:highlight>
                <a:latin typeface="Arial" panose="020B0604020202020204" pitchFamily="34" charset="0"/>
              </a:rPr>
              <a:t>.</a:t>
            </a:r>
            <a:br>
              <a:rPr lang="en-US" dirty="0"/>
            </a:br>
            <a:endParaRPr lang="en-IN" dirty="0"/>
          </a:p>
        </p:txBody>
      </p:sp>
      <p:pic>
        <p:nvPicPr>
          <p:cNvPr id="5" name="Graphic 4" descr="Classroom with solid fill">
            <a:extLst>
              <a:ext uri="{FF2B5EF4-FFF2-40B4-BE49-F238E27FC236}">
                <a16:creationId xmlns:a16="http://schemas.microsoft.com/office/drawing/2014/main" id="{AE76195B-8EF9-397F-169A-B56249B31E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0607" y="612058"/>
            <a:ext cx="914400" cy="914400"/>
          </a:xfrm>
          <a:prstGeom prst="rect">
            <a:avLst/>
          </a:prstGeom>
        </p:spPr>
      </p:pic>
      <p:pic>
        <p:nvPicPr>
          <p:cNvPr id="7" name="Picture 6" descr="People in a video call">
            <a:extLst>
              <a:ext uri="{FF2B5EF4-FFF2-40B4-BE49-F238E27FC236}">
                <a16:creationId xmlns:a16="http://schemas.microsoft.com/office/drawing/2014/main" id="{A6BE91A4-F384-4D14-D425-9DD77CF84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2450" y="1327355"/>
            <a:ext cx="3498809" cy="26903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50159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A50282-BC96-5140-10C0-417552ACC101}"/>
              </a:ext>
            </a:extLst>
          </p:cNvPr>
          <p:cNvSpPr txBox="1"/>
          <p:nvPr/>
        </p:nvSpPr>
        <p:spPr>
          <a:xfrm>
            <a:off x="963562" y="802963"/>
            <a:ext cx="7167716" cy="5386090"/>
          </a:xfrm>
          <a:prstGeom prst="rect">
            <a:avLst/>
          </a:prstGeom>
          <a:noFill/>
        </p:spPr>
        <p:txBody>
          <a:bodyPr wrap="square">
            <a:spAutoFit/>
          </a:bodyPr>
          <a:lstStyle/>
          <a:p>
            <a:pPr marL="342900" indent="-342900">
              <a:buFont typeface="Wingdings" panose="05000000000000000000" pitchFamily="2" charset="2"/>
              <a:buChar char="q"/>
            </a:pPr>
            <a:r>
              <a:rPr lang="en-US" sz="2000" b="1" i="0" dirty="0">
                <a:solidFill>
                  <a:srgbClr val="222222"/>
                </a:solidFill>
                <a:effectLst/>
                <a:highlight>
                  <a:srgbClr val="FFFFFF"/>
                </a:highlight>
                <a:latin typeface="Arial" panose="020B0604020202020204" pitchFamily="34" charset="0"/>
              </a:rPr>
              <a:t>Solution Design</a:t>
            </a:r>
            <a:br>
              <a:rPr lang="en-US" dirty="0"/>
            </a:br>
            <a:br>
              <a:rPr lang="en-US" dirty="0"/>
            </a:br>
            <a:r>
              <a:rPr lang="en-US" b="0" i="1" dirty="0">
                <a:solidFill>
                  <a:srgbClr val="222222"/>
                </a:solidFill>
                <a:effectLst/>
                <a:highlight>
                  <a:srgbClr val="FFFFFF"/>
                </a:highlight>
                <a:latin typeface="Arial" panose="020B0604020202020204" pitchFamily="34" charset="0"/>
              </a:rPr>
              <a:t> </a:t>
            </a:r>
            <a:r>
              <a:rPr lang="en-US" b="1" i="1" dirty="0">
                <a:solidFill>
                  <a:srgbClr val="222222"/>
                </a:solidFill>
                <a:effectLst/>
                <a:highlight>
                  <a:srgbClr val="FFFFFF"/>
                </a:highlight>
                <a:latin typeface="Arial" panose="020B0604020202020204" pitchFamily="34" charset="0"/>
              </a:rPr>
              <a:t>Proposed Solution</a:t>
            </a:r>
            <a:br>
              <a:rPr lang="en-US" i="1" dirty="0"/>
            </a:br>
            <a:r>
              <a:rPr lang="en-US" b="0" i="1" dirty="0">
                <a:solidFill>
                  <a:srgbClr val="222222"/>
                </a:solidFill>
                <a:effectLst/>
                <a:highlight>
                  <a:srgbClr val="FFFFFF"/>
                </a:highlight>
                <a:latin typeface="Arial" panose="020B0604020202020204" pitchFamily="34" charset="0"/>
              </a:rPr>
              <a:t>Implement educational programs for consumers and optimize supply chain logistics to reduce food waste.</a:t>
            </a:r>
            <a:br>
              <a:rPr lang="en-US" i="1" dirty="0"/>
            </a:br>
            <a:br>
              <a:rPr lang="en-US" i="1" dirty="0"/>
            </a:br>
            <a:r>
              <a:rPr lang="en-US" b="1" i="1" dirty="0">
                <a:solidFill>
                  <a:srgbClr val="222222"/>
                </a:solidFill>
                <a:effectLst/>
                <a:highlight>
                  <a:srgbClr val="FFFFFF"/>
                </a:highlight>
                <a:latin typeface="Arial" panose="020B0604020202020204" pitchFamily="34" charset="0"/>
              </a:rPr>
              <a:t> Implementation Plan</a:t>
            </a:r>
            <a:br>
              <a:rPr lang="en-US" i="1" dirty="0"/>
            </a:br>
            <a:r>
              <a:rPr lang="en-US" b="1" i="1" dirty="0">
                <a:solidFill>
                  <a:srgbClr val="222222"/>
                </a:solidFill>
                <a:effectLst/>
                <a:highlight>
                  <a:srgbClr val="FFFFFF"/>
                </a:highlight>
                <a:latin typeface="Arial" panose="020B0604020202020204" pitchFamily="34" charset="0"/>
              </a:rPr>
              <a:t>- Phase 1: </a:t>
            </a:r>
            <a:r>
              <a:rPr lang="en-US" b="0" i="1" dirty="0">
                <a:solidFill>
                  <a:srgbClr val="222222"/>
                </a:solidFill>
                <a:effectLst/>
                <a:highlight>
                  <a:srgbClr val="FFFFFF"/>
                </a:highlight>
                <a:latin typeface="Arial" panose="020B0604020202020204" pitchFamily="34" charset="0"/>
              </a:rPr>
              <a:t>Develop and distribute educational materials on food storage and usage.</a:t>
            </a:r>
            <a:br>
              <a:rPr lang="en-US" i="1" dirty="0"/>
            </a:br>
            <a:r>
              <a:rPr lang="en-US" b="1" i="1" dirty="0">
                <a:solidFill>
                  <a:srgbClr val="222222"/>
                </a:solidFill>
                <a:effectLst/>
                <a:highlight>
                  <a:srgbClr val="FFFFFF"/>
                </a:highlight>
                <a:latin typeface="Arial" panose="020B0604020202020204" pitchFamily="34" charset="0"/>
              </a:rPr>
              <a:t>- Phase 2: </a:t>
            </a:r>
            <a:r>
              <a:rPr lang="en-US" b="0" i="1" dirty="0">
                <a:solidFill>
                  <a:srgbClr val="222222"/>
                </a:solidFill>
                <a:effectLst/>
                <a:highlight>
                  <a:srgbClr val="FFFFFF"/>
                </a:highlight>
                <a:latin typeface="Arial" panose="020B0604020202020204" pitchFamily="34" charset="0"/>
              </a:rPr>
              <a:t>Collaborate with logistics companies to enhance supply chain efficiency.</a:t>
            </a:r>
            <a:br>
              <a:rPr lang="en-US" i="1" dirty="0"/>
            </a:br>
            <a:r>
              <a:rPr lang="en-US" b="1" i="1" dirty="0">
                <a:solidFill>
                  <a:srgbClr val="222222"/>
                </a:solidFill>
                <a:effectLst/>
                <a:highlight>
                  <a:srgbClr val="FFFFFF"/>
                </a:highlight>
                <a:latin typeface="Arial" panose="020B0604020202020204" pitchFamily="34" charset="0"/>
              </a:rPr>
              <a:t>- Phase 3: </a:t>
            </a:r>
            <a:r>
              <a:rPr lang="en-US" b="0" i="1" dirty="0">
                <a:solidFill>
                  <a:srgbClr val="222222"/>
                </a:solidFill>
                <a:effectLst/>
                <a:highlight>
                  <a:srgbClr val="FFFFFF"/>
                </a:highlight>
                <a:latin typeface="Arial" panose="020B0604020202020204" pitchFamily="34" charset="0"/>
              </a:rPr>
              <a:t>Monitor and evaluate the impact of interventions through regular assessments.</a:t>
            </a:r>
            <a:br>
              <a:rPr lang="en-US" i="1" dirty="0"/>
            </a:br>
            <a:br>
              <a:rPr lang="en-US" i="1" dirty="0"/>
            </a:br>
            <a:r>
              <a:rPr lang="en-US" b="1" i="1" dirty="0">
                <a:solidFill>
                  <a:srgbClr val="222222"/>
                </a:solidFill>
                <a:effectLst/>
                <a:highlight>
                  <a:srgbClr val="FFFFFF"/>
                </a:highlight>
                <a:latin typeface="Arial" panose="020B0604020202020204" pitchFamily="34" charset="0"/>
              </a:rPr>
              <a:t>Alignment with SDGs</a:t>
            </a:r>
            <a:br>
              <a:rPr lang="en-US" i="1" dirty="0"/>
            </a:br>
            <a:r>
              <a:rPr lang="en-US" b="1" i="1" dirty="0">
                <a:solidFill>
                  <a:srgbClr val="222222"/>
                </a:solidFill>
                <a:effectLst/>
                <a:highlight>
                  <a:srgbClr val="FFFFFF"/>
                </a:highlight>
                <a:latin typeface="Arial" panose="020B0604020202020204" pitchFamily="34" charset="0"/>
              </a:rPr>
              <a:t>- SDG 2: </a:t>
            </a:r>
            <a:r>
              <a:rPr lang="en-US" b="0" i="1" dirty="0">
                <a:solidFill>
                  <a:srgbClr val="222222"/>
                </a:solidFill>
                <a:effectLst/>
                <a:highlight>
                  <a:srgbClr val="FFFFFF"/>
                </a:highlight>
                <a:latin typeface="Arial" panose="020B0604020202020204" pitchFamily="34" charset="0"/>
              </a:rPr>
              <a:t>Zero Hunger - Ensuring more food reaches those in need.</a:t>
            </a:r>
            <a:br>
              <a:rPr lang="en-US" i="1" dirty="0"/>
            </a:br>
            <a:r>
              <a:rPr lang="en-US" b="1" i="1" dirty="0">
                <a:solidFill>
                  <a:srgbClr val="222222"/>
                </a:solidFill>
                <a:effectLst/>
                <a:highlight>
                  <a:srgbClr val="FFFFFF"/>
                </a:highlight>
                <a:latin typeface="Arial" panose="020B0604020202020204" pitchFamily="34" charset="0"/>
              </a:rPr>
              <a:t>- SDG 12: </a:t>
            </a:r>
            <a:r>
              <a:rPr lang="en-US" b="0" i="1" dirty="0">
                <a:solidFill>
                  <a:srgbClr val="222222"/>
                </a:solidFill>
                <a:effectLst/>
                <a:highlight>
                  <a:srgbClr val="FFFFFF"/>
                </a:highlight>
                <a:latin typeface="Arial" panose="020B0604020202020204" pitchFamily="34" charset="0"/>
              </a:rPr>
              <a:t>Responsible Consumption and Production - Promoting sustainable practices to reduce waste.</a:t>
            </a:r>
            <a:endParaRPr lang="en-IN" i="1" dirty="0"/>
          </a:p>
        </p:txBody>
      </p:sp>
      <p:pic>
        <p:nvPicPr>
          <p:cNvPr id="5" name="Graphic 4" descr="Beaker with solid fill">
            <a:extLst>
              <a:ext uri="{FF2B5EF4-FFF2-40B4-BE49-F238E27FC236}">
                <a16:creationId xmlns:a16="http://schemas.microsoft.com/office/drawing/2014/main" id="{180BCA60-7996-7ADF-588F-AEFE5EFBB4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3160" y="511277"/>
            <a:ext cx="774370" cy="774370"/>
          </a:xfrm>
          <a:prstGeom prst="rect">
            <a:avLst/>
          </a:prstGeom>
        </p:spPr>
      </p:pic>
      <p:pic>
        <p:nvPicPr>
          <p:cNvPr id="7" name="Picture 6" descr="Holding hands">
            <a:extLst>
              <a:ext uri="{FF2B5EF4-FFF2-40B4-BE49-F238E27FC236}">
                <a16:creationId xmlns:a16="http://schemas.microsoft.com/office/drawing/2014/main" id="{8CC070E5-337B-96FD-9FC1-FE46A8926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278" y="1846085"/>
            <a:ext cx="3481345" cy="23621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69339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05260A-0B70-F7BD-2436-5D7BA5BBFED1}"/>
              </a:ext>
            </a:extLst>
          </p:cNvPr>
          <p:cNvSpPr txBox="1"/>
          <p:nvPr/>
        </p:nvSpPr>
        <p:spPr>
          <a:xfrm>
            <a:off x="884904" y="1393450"/>
            <a:ext cx="6233651" cy="4339650"/>
          </a:xfrm>
          <a:prstGeom prst="rect">
            <a:avLst/>
          </a:prstGeom>
          <a:noFill/>
        </p:spPr>
        <p:txBody>
          <a:bodyPr wrap="square">
            <a:spAutoFit/>
          </a:bodyPr>
          <a:lstStyle/>
          <a:p>
            <a:pPr marL="342900" indent="-342900">
              <a:buFont typeface="Wingdings" panose="05000000000000000000" pitchFamily="2" charset="2"/>
              <a:buChar char="q"/>
            </a:pPr>
            <a:r>
              <a:rPr lang="en-US" sz="2400" b="1" i="0" dirty="0">
                <a:solidFill>
                  <a:srgbClr val="222222"/>
                </a:solidFill>
                <a:effectLst/>
                <a:highlight>
                  <a:srgbClr val="FFFFFF"/>
                </a:highlight>
                <a:latin typeface="Arial" panose="020B0604020202020204" pitchFamily="34" charset="0"/>
              </a:rPr>
              <a:t>Visualization</a:t>
            </a:r>
            <a:br>
              <a:rPr lang="en-US" dirty="0"/>
            </a:br>
            <a:br>
              <a:rPr lang="en-US" dirty="0"/>
            </a:br>
            <a:r>
              <a:rPr lang="en-US" b="0" i="0" dirty="0">
                <a:solidFill>
                  <a:srgbClr val="222222"/>
                </a:solidFill>
                <a:effectLst/>
                <a:highlight>
                  <a:srgbClr val="FFFFFF"/>
                </a:highlight>
                <a:latin typeface="Arial" panose="020B0604020202020204" pitchFamily="34" charset="0"/>
              </a:rPr>
              <a:t> </a:t>
            </a:r>
            <a:r>
              <a:rPr lang="en-US" b="1" i="0" dirty="0">
                <a:solidFill>
                  <a:srgbClr val="222222"/>
                </a:solidFill>
                <a:effectLst/>
                <a:highlight>
                  <a:srgbClr val="FFFFFF"/>
                </a:highlight>
                <a:latin typeface="Arial" panose="020B0604020202020204" pitchFamily="34" charset="0"/>
              </a:rPr>
              <a:t>Data Visualization Techniques Used</a:t>
            </a:r>
            <a:br>
              <a:rPr lang="en-US" dirty="0"/>
            </a:br>
            <a:r>
              <a:rPr lang="en-US" b="1" i="1" dirty="0">
                <a:solidFill>
                  <a:srgbClr val="222222"/>
                </a:solidFill>
                <a:effectLst/>
                <a:highlight>
                  <a:srgbClr val="FFFFFF"/>
                </a:highlight>
                <a:latin typeface="Arial" panose="020B0604020202020204" pitchFamily="34" charset="0"/>
              </a:rPr>
              <a:t>Charts and Graphs</a:t>
            </a:r>
            <a:r>
              <a:rPr lang="en-US" b="0" i="1" dirty="0">
                <a:solidFill>
                  <a:srgbClr val="222222"/>
                </a:solidFill>
                <a:effectLst/>
                <a:highlight>
                  <a:srgbClr val="FFFFFF"/>
                </a:highlight>
                <a:latin typeface="Arial" panose="020B0604020202020204" pitchFamily="34" charset="0"/>
              </a:rPr>
              <a:t>: Bar charts, line graphs, and pie charts to illustrate food waste trends and patterns.</a:t>
            </a:r>
            <a:br>
              <a:rPr lang="en-US" i="1" dirty="0"/>
            </a:br>
            <a:r>
              <a:rPr lang="en-US" b="1" i="1" dirty="0">
                <a:solidFill>
                  <a:srgbClr val="222222"/>
                </a:solidFill>
                <a:effectLst/>
                <a:highlight>
                  <a:srgbClr val="FFFFFF"/>
                </a:highlight>
                <a:latin typeface="Arial" panose="020B0604020202020204" pitchFamily="34" charset="0"/>
              </a:rPr>
              <a:t>Maps: </a:t>
            </a:r>
            <a:r>
              <a:rPr lang="en-US" b="0" i="1" dirty="0">
                <a:solidFill>
                  <a:srgbClr val="222222"/>
                </a:solidFill>
                <a:effectLst/>
                <a:highlight>
                  <a:srgbClr val="FFFFFF"/>
                </a:highlight>
                <a:latin typeface="Arial" panose="020B0604020202020204" pitchFamily="34" charset="0"/>
              </a:rPr>
              <a:t>Geographical maps to display regional variations in food waste.</a:t>
            </a:r>
            <a:br>
              <a:rPr lang="en-US" i="1" dirty="0"/>
            </a:br>
            <a:r>
              <a:rPr lang="en-US" b="1" i="1" dirty="0">
                <a:solidFill>
                  <a:srgbClr val="222222"/>
                </a:solidFill>
                <a:effectLst/>
                <a:highlight>
                  <a:srgbClr val="FFFFFF"/>
                </a:highlight>
                <a:latin typeface="Arial" panose="020B0604020202020204" pitchFamily="34" charset="0"/>
              </a:rPr>
              <a:t>Heatmaps: </a:t>
            </a:r>
            <a:r>
              <a:rPr lang="en-US" b="0" i="1" dirty="0">
                <a:solidFill>
                  <a:srgbClr val="222222"/>
                </a:solidFill>
                <a:effectLst/>
                <a:highlight>
                  <a:srgbClr val="FFFFFF"/>
                </a:highlight>
                <a:latin typeface="Arial" panose="020B0604020202020204" pitchFamily="34" charset="0"/>
              </a:rPr>
              <a:t>To show the intensity of waste across different food types and stages.</a:t>
            </a:r>
            <a:br>
              <a:rPr lang="en-US" i="1" dirty="0"/>
            </a:br>
            <a:br>
              <a:rPr lang="en-US" dirty="0"/>
            </a:br>
            <a:r>
              <a:rPr lang="en-US" b="1" i="0" dirty="0">
                <a:solidFill>
                  <a:srgbClr val="222222"/>
                </a:solidFill>
                <a:effectLst/>
                <a:highlight>
                  <a:srgbClr val="FFFFFF"/>
                </a:highlight>
                <a:latin typeface="Arial" panose="020B0604020202020204" pitchFamily="34" charset="0"/>
              </a:rPr>
              <a:t>Key Visual Insights</a:t>
            </a:r>
            <a:br>
              <a:rPr lang="en-US" dirty="0"/>
            </a:br>
            <a:r>
              <a:rPr lang="en-US" b="0" i="1" dirty="0">
                <a:solidFill>
                  <a:srgbClr val="222222"/>
                </a:solidFill>
                <a:effectLst/>
                <a:highlight>
                  <a:srgbClr val="FFFFFF"/>
                </a:highlight>
                <a:latin typeface="Arial" panose="020B0604020202020204" pitchFamily="34" charset="0"/>
              </a:rPr>
              <a:t>Clear identification of high-waste regions and food types.</a:t>
            </a:r>
            <a:br>
              <a:rPr lang="en-US" i="1" dirty="0"/>
            </a:br>
            <a:r>
              <a:rPr lang="en-US" b="0" i="1" dirty="0">
                <a:solidFill>
                  <a:srgbClr val="222222"/>
                </a:solidFill>
                <a:effectLst/>
                <a:highlight>
                  <a:srgbClr val="FFFFFF"/>
                </a:highlight>
                <a:latin typeface="Arial" panose="020B0604020202020204" pitchFamily="34" charset="0"/>
              </a:rPr>
              <a:t>Visualization of the impact of seasonal changes on food waste.</a:t>
            </a:r>
            <a:endParaRPr lang="en-IN" i="1" dirty="0"/>
          </a:p>
        </p:txBody>
      </p:sp>
      <p:pic>
        <p:nvPicPr>
          <p:cNvPr id="5" name="Graphic 4" descr="Presentation with pie chart with solid fill">
            <a:extLst>
              <a:ext uri="{FF2B5EF4-FFF2-40B4-BE49-F238E27FC236}">
                <a16:creationId xmlns:a16="http://schemas.microsoft.com/office/drawing/2014/main" id="{58096CF7-B0D1-FDDB-100F-E92138020D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1852" y="1214012"/>
            <a:ext cx="739877" cy="739877"/>
          </a:xfrm>
          <a:prstGeom prst="rect">
            <a:avLst/>
          </a:prstGeom>
        </p:spPr>
      </p:pic>
      <p:pic>
        <p:nvPicPr>
          <p:cNvPr id="7" name="Picture 6" descr="Person working late at the office">
            <a:extLst>
              <a:ext uri="{FF2B5EF4-FFF2-40B4-BE49-F238E27FC236}">
                <a16:creationId xmlns:a16="http://schemas.microsoft.com/office/drawing/2014/main" id="{1BC41485-1ABB-3682-26DB-B0B81A303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1771099"/>
            <a:ext cx="4234271" cy="28254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02491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5B2F5-C9AB-7869-7A23-B9F129F68D05}"/>
              </a:ext>
            </a:extLst>
          </p:cNvPr>
          <p:cNvSpPr txBox="1"/>
          <p:nvPr/>
        </p:nvSpPr>
        <p:spPr>
          <a:xfrm>
            <a:off x="835743" y="953730"/>
            <a:ext cx="6715431" cy="4955203"/>
          </a:xfrm>
          <a:prstGeom prst="rect">
            <a:avLst/>
          </a:prstGeom>
          <a:noFill/>
        </p:spPr>
        <p:txBody>
          <a:bodyPr wrap="square">
            <a:spAutoFit/>
          </a:bodyPr>
          <a:lstStyle/>
          <a:p>
            <a:pPr marL="342900" indent="-342900">
              <a:buFont typeface="Wingdings" panose="05000000000000000000" pitchFamily="2" charset="2"/>
              <a:buChar char="q"/>
            </a:pPr>
            <a:r>
              <a:rPr lang="en-US" sz="2400" b="1" i="0" dirty="0">
                <a:solidFill>
                  <a:srgbClr val="222222"/>
                </a:solidFill>
                <a:effectLst/>
                <a:highlight>
                  <a:srgbClr val="FFFFFF"/>
                </a:highlight>
                <a:latin typeface="Arial" panose="020B0604020202020204" pitchFamily="34" charset="0"/>
              </a:rPr>
              <a:t>Conclusion</a:t>
            </a:r>
            <a:br>
              <a:rPr lang="en-US" dirty="0"/>
            </a:br>
            <a:br>
              <a:rPr lang="en-US" dirty="0"/>
            </a:br>
            <a:r>
              <a:rPr lang="en-US" sz="2000" b="1" i="0" dirty="0">
                <a:solidFill>
                  <a:srgbClr val="222222"/>
                </a:solidFill>
                <a:effectLst/>
                <a:highlight>
                  <a:srgbClr val="FFFFFF"/>
                </a:highlight>
                <a:latin typeface="Arial" panose="020B0604020202020204" pitchFamily="34" charset="0"/>
              </a:rPr>
              <a:t>Summary of Findings</a:t>
            </a:r>
            <a:br>
              <a:rPr lang="en-US" dirty="0"/>
            </a:br>
            <a:r>
              <a:rPr lang="en-US" b="0" i="1" dirty="0">
                <a:solidFill>
                  <a:srgbClr val="222222"/>
                </a:solidFill>
                <a:effectLst/>
                <a:highlight>
                  <a:srgbClr val="FFFFFF"/>
                </a:highlight>
                <a:latin typeface="Arial" panose="020B0604020202020204" pitchFamily="34" charset="0"/>
              </a:rPr>
              <a:t>The analysis revealed critical stages and types of food that contribute most to waste.</a:t>
            </a:r>
            <a:br>
              <a:rPr lang="en-US" i="1" dirty="0"/>
            </a:br>
            <a:r>
              <a:rPr lang="en-US" b="0" i="1" dirty="0">
                <a:solidFill>
                  <a:srgbClr val="222222"/>
                </a:solidFill>
                <a:effectLst/>
                <a:highlight>
                  <a:srgbClr val="FFFFFF"/>
                </a:highlight>
                <a:latin typeface="Arial" panose="020B0604020202020204" pitchFamily="34" charset="0"/>
              </a:rPr>
              <a:t>Educational programs and supply chain improvements are effective strategies to reduce waste</a:t>
            </a:r>
            <a:r>
              <a:rPr lang="en-US" b="0" i="0" dirty="0">
                <a:solidFill>
                  <a:srgbClr val="222222"/>
                </a:solidFill>
                <a:effectLst/>
                <a:highlight>
                  <a:srgbClr val="FFFFFF"/>
                </a:highlight>
                <a:latin typeface="Arial" panose="020B0604020202020204" pitchFamily="34" charset="0"/>
              </a:rPr>
              <a:t>.</a:t>
            </a:r>
            <a:br>
              <a:rPr lang="en-US" dirty="0"/>
            </a:br>
            <a:br>
              <a:rPr lang="en-US" dirty="0"/>
            </a:br>
            <a:r>
              <a:rPr lang="en-US" sz="2000" b="1" i="0" dirty="0">
                <a:solidFill>
                  <a:srgbClr val="222222"/>
                </a:solidFill>
                <a:effectLst/>
                <a:highlight>
                  <a:srgbClr val="FFFFFF"/>
                </a:highlight>
                <a:latin typeface="Arial" panose="020B0604020202020204" pitchFamily="34" charset="0"/>
              </a:rPr>
              <a:t>Impact of Proposed Solution</a:t>
            </a:r>
            <a:br>
              <a:rPr lang="en-US" dirty="0"/>
            </a:br>
            <a:r>
              <a:rPr lang="en-US" b="0" i="1" dirty="0">
                <a:solidFill>
                  <a:srgbClr val="222222"/>
                </a:solidFill>
                <a:effectLst/>
                <a:highlight>
                  <a:srgbClr val="FFFFFF"/>
                </a:highlight>
                <a:latin typeface="Arial" panose="020B0604020202020204" pitchFamily="34" charset="0"/>
              </a:rPr>
              <a:t>Reduction in food waste leading to improved food security.</a:t>
            </a:r>
            <a:br>
              <a:rPr lang="en-US" i="1" dirty="0"/>
            </a:br>
            <a:r>
              <a:rPr lang="en-US" b="0" i="1" dirty="0">
                <a:solidFill>
                  <a:srgbClr val="222222"/>
                </a:solidFill>
                <a:effectLst/>
                <a:highlight>
                  <a:srgbClr val="FFFFFF"/>
                </a:highlight>
                <a:latin typeface="Arial" panose="020B0604020202020204" pitchFamily="34" charset="0"/>
              </a:rPr>
              <a:t>Enhanced sustainability and resource efficiency</a:t>
            </a:r>
            <a:r>
              <a:rPr lang="en-US" b="0" i="0" dirty="0">
                <a:solidFill>
                  <a:srgbClr val="222222"/>
                </a:solidFill>
                <a:effectLst/>
                <a:highlight>
                  <a:srgbClr val="FFFFFF"/>
                </a:highlight>
                <a:latin typeface="Arial" panose="020B0604020202020204" pitchFamily="34" charset="0"/>
              </a:rPr>
              <a:t>.</a:t>
            </a:r>
            <a:br>
              <a:rPr lang="en-US" dirty="0"/>
            </a:br>
            <a:br>
              <a:rPr lang="en-US" dirty="0"/>
            </a:br>
            <a:r>
              <a:rPr lang="en-US" sz="2000" b="1" i="0" dirty="0">
                <a:solidFill>
                  <a:srgbClr val="222222"/>
                </a:solidFill>
                <a:effectLst/>
                <a:highlight>
                  <a:srgbClr val="FFFFFF"/>
                </a:highlight>
                <a:latin typeface="Arial" panose="020B0604020202020204" pitchFamily="34" charset="0"/>
              </a:rPr>
              <a:t>Future Work</a:t>
            </a:r>
            <a:br>
              <a:rPr lang="en-US" dirty="0"/>
            </a:br>
            <a:r>
              <a:rPr lang="en-US" b="0" i="1" dirty="0">
                <a:solidFill>
                  <a:srgbClr val="222222"/>
                </a:solidFill>
                <a:effectLst/>
                <a:highlight>
                  <a:srgbClr val="FFFFFF"/>
                </a:highlight>
                <a:latin typeface="Arial" panose="020B0604020202020204" pitchFamily="34" charset="0"/>
              </a:rPr>
              <a:t>Expanding the analysis to include more datasets and variables.</a:t>
            </a:r>
            <a:br>
              <a:rPr lang="en-US" i="1" dirty="0"/>
            </a:br>
            <a:r>
              <a:rPr lang="en-US" b="0" i="1" dirty="0">
                <a:solidFill>
                  <a:srgbClr val="222222"/>
                </a:solidFill>
                <a:effectLst/>
                <a:highlight>
                  <a:srgbClr val="FFFFFF"/>
                </a:highlight>
                <a:latin typeface="Arial" panose="020B0604020202020204" pitchFamily="34" charset="0"/>
              </a:rPr>
              <a:t>Long-term monitoring and evaluation of the implemented solutions</a:t>
            </a:r>
            <a:r>
              <a:rPr lang="en-US" b="0" i="0" dirty="0">
                <a:solidFill>
                  <a:srgbClr val="222222"/>
                </a:solidFill>
                <a:effectLst/>
                <a:highlight>
                  <a:srgbClr val="FFFFFF"/>
                </a:highlight>
                <a:latin typeface="Arial" panose="020B0604020202020204" pitchFamily="34" charset="0"/>
              </a:rPr>
              <a:t>.</a:t>
            </a:r>
            <a:endParaRPr lang="en-IN" dirty="0"/>
          </a:p>
        </p:txBody>
      </p:sp>
      <p:pic>
        <p:nvPicPr>
          <p:cNvPr id="9" name="Graphic 8" descr="Atom with solid fill">
            <a:extLst>
              <a:ext uri="{FF2B5EF4-FFF2-40B4-BE49-F238E27FC236}">
                <a16:creationId xmlns:a16="http://schemas.microsoft.com/office/drawing/2014/main" id="{C2F4ED87-4E6D-659E-DC16-690AA582E0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0012" y="779206"/>
            <a:ext cx="766917" cy="766917"/>
          </a:xfrm>
          <a:prstGeom prst="rect">
            <a:avLst/>
          </a:prstGeom>
        </p:spPr>
      </p:pic>
      <p:pic>
        <p:nvPicPr>
          <p:cNvPr id="11" name="Picture 10" descr="Herbs on bundles on a wood table">
            <a:extLst>
              <a:ext uri="{FF2B5EF4-FFF2-40B4-BE49-F238E27FC236}">
                <a16:creationId xmlns:a16="http://schemas.microsoft.com/office/drawing/2014/main" id="{B6DB364D-0EBF-E2CC-6DFE-5C3422B44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3071" y="1779639"/>
            <a:ext cx="4036132" cy="26940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8475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43BA0B-C92E-72DA-C889-25A8DF432D7B}"/>
              </a:ext>
            </a:extLst>
          </p:cNvPr>
          <p:cNvSpPr txBox="1"/>
          <p:nvPr/>
        </p:nvSpPr>
        <p:spPr>
          <a:xfrm>
            <a:off x="265471" y="1691257"/>
            <a:ext cx="6469627" cy="4154984"/>
          </a:xfrm>
          <a:prstGeom prst="rect">
            <a:avLst/>
          </a:prstGeom>
          <a:noFill/>
        </p:spPr>
        <p:txBody>
          <a:bodyPr wrap="square">
            <a:spAutoFit/>
          </a:bodyPr>
          <a:lstStyle/>
          <a:p>
            <a:pPr marL="285750" indent="-285750">
              <a:buFont typeface="Wingdings" panose="05000000000000000000" pitchFamily="2" charset="2"/>
              <a:buChar char="q"/>
            </a:pPr>
            <a:r>
              <a:rPr lang="en-IN" dirty="0"/>
              <a:t> </a:t>
            </a:r>
            <a:r>
              <a:rPr lang="en-IN" sz="2400" b="1" dirty="0">
                <a:latin typeface="Arial" panose="020B0604020202020204" pitchFamily="34" charset="0"/>
                <a:cs typeface="Arial" panose="020B0604020202020204" pitchFamily="34" charset="0"/>
              </a:rPr>
              <a:t>References</a:t>
            </a:r>
            <a:br>
              <a:rPr lang="en-IN" dirty="0"/>
            </a:br>
            <a:br>
              <a:rPr lang="en-IN" dirty="0"/>
            </a:br>
            <a:r>
              <a:rPr lang="en-IN" sz="2000"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Data Sources</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Kaggle: </a:t>
            </a:r>
            <a:r>
              <a:rPr lang="en-IN" dirty="0">
                <a:latin typeface="Arial" panose="020B0604020202020204" pitchFamily="34" charset="0"/>
                <a:cs typeface="Arial" panose="020B0604020202020204" pitchFamily="34" charset="0"/>
              </a:rPr>
              <a:t>Food Waste Dataset</a:t>
            </a:r>
            <a:br>
              <a:rPr lang="en-IN" dirty="0">
                <a:latin typeface="Arial" panose="020B0604020202020204" pitchFamily="34" charset="0"/>
                <a:cs typeface="Arial" panose="020B0604020202020204" pitchFamily="34" charset="0"/>
              </a:rPr>
            </a:b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Tools and Software Used </a:t>
            </a:r>
          </a:p>
          <a:p>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Python (Pandas, NumPy, Matplotlib, Seaborn)</a:t>
            </a:r>
            <a:br>
              <a:rPr lang="en-IN" dirty="0">
                <a:latin typeface="Arial" panose="020B0604020202020204" pitchFamily="34" charset="0"/>
                <a:cs typeface="Arial" panose="020B0604020202020204" pitchFamily="34" charset="0"/>
              </a:rPr>
            </a:b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Additional References</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United Nations Sustainable Development Goals (SDGs) 	documentation</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Relevant academic and industry publications on food 	 	waste and security</a:t>
            </a:r>
            <a:br>
              <a:rPr lang="en-IN"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5" name="Graphic 4" descr="Books on shelf with solid fill">
            <a:extLst>
              <a:ext uri="{FF2B5EF4-FFF2-40B4-BE49-F238E27FC236}">
                <a16:creationId xmlns:a16="http://schemas.microsoft.com/office/drawing/2014/main" id="{15FABE55-B4B6-CCA9-8F95-C203DA8321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8554" y="1415845"/>
            <a:ext cx="717756" cy="717756"/>
          </a:xfrm>
          <a:prstGeom prst="rect">
            <a:avLst/>
          </a:prstGeom>
        </p:spPr>
      </p:pic>
      <p:pic>
        <p:nvPicPr>
          <p:cNvPr id="7" name="Picture 6" descr="Hand typing on keyboard">
            <a:extLst>
              <a:ext uri="{FF2B5EF4-FFF2-40B4-BE49-F238E27FC236}">
                <a16:creationId xmlns:a16="http://schemas.microsoft.com/office/drawing/2014/main" id="{8D691239-C02F-47C0-BAC2-9D0DBF521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098" y="1359310"/>
            <a:ext cx="4243850" cy="28292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37209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4308-C6AE-A90D-224B-ADF0CCED7937}"/>
              </a:ext>
            </a:extLst>
          </p:cNvPr>
          <p:cNvSpPr>
            <a:spLocks noGrp="1"/>
          </p:cNvSpPr>
          <p:nvPr>
            <p:ph type="title"/>
          </p:nvPr>
        </p:nvSpPr>
        <p:spPr>
          <a:xfrm>
            <a:off x="3363886" y="539509"/>
            <a:ext cx="4110978" cy="790752"/>
          </a:xfrm>
        </p:spPr>
        <p:txBody>
          <a:bodyPr/>
          <a:lstStyle/>
          <a:p>
            <a:r>
              <a:rPr lang="en-IN" dirty="0"/>
              <a:t>TEAM MEMBERS </a:t>
            </a:r>
          </a:p>
        </p:txBody>
      </p:sp>
      <p:sp>
        <p:nvSpPr>
          <p:cNvPr id="3" name="Text Placeholder 2">
            <a:extLst>
              <a:ext uri="{FF2B5EF4-FFF2-40B4-BE49-F238E27FC236}">
                <a16:creationId xmlns:a16="http://schemas.microsoft.com/office/drawing/2014/main" id="{37DE7324-EBA5-3E04-D5DD-E04CC0E0418A}"/>
              </a:ext>
            </a:extLst>
          </p:cNvPr>
          <p:cNvSpPr>
            <a:spLocks noGrp="1"/>
          </p:cNvSpPr>
          <p:nvPr>
            <p:ph type="body" idx="1"/>
          </p:nvPr>
        </p:nvSpPr>
        <p:spPr>
          <a:xfrm>
            <a:off x="2989553" y="1479124"/>
            <a:ext cx="8317544" cy="4359226"/>
          </a:xfrm>
        </p:spPr>
        <p:txBody>
          <a:bodyPr>
            <a:normAutofit fontScale="92500" lnSpcReduction="10000"/>
          </a:bodyPr>
          <a:lstStyle/>
          <a:p>
            <a:r>
              <a:rPr lang="en-IN" dirty="0"/>
              <a:t>V.SIDHI </a:t>
            </a:r>
          </a:p>
          <a:p>
            <a:r>
              <a:rPr lang="en-IN" dirty="0"/>
              <a:t>(TEAM LEADER)                                                                      </a:t>
            </a:r>
            <a:r>
              <a:rPr lang="en-IN" dirty="0" err="1"/>
              <a:t>B.Akshay</a:t>
            </a:r>
            <a:r>
              <a:rPr lang="en-IN" dirty="0"/>
              <a:t> Kumar</a:t>
            </a:r>
          </a:p>
          <a:p>
            <a:endParaRPr lang="en-IN" dirty="0"/>
          </a:p>
          <a:p>
            <a:r>
              <a:rPr lang="en-IN" dirty="0"/>
              <a:t>                                    </a:t>
            </a:r>
          </a:p>
          <a:p>
            <a:endParaRPr lang="en-IN" dirty="0"/>
          </a:p>
          <a:p>
            <a:r>
              <a:rPr lang="en-IN" dirty="0" err="1"/>
              <a:t>T.Ananya</a:t>
            </a:r>
            <a:r>
              <a:rPr lang="en-IN" dirty="0"/>
              <a:t> Lasya                                                                            </a:t>
            </a:r>
            <a:r>
              <a:rPr lang="en-IN" dirty="0" err="1"/>
              <a:t>G.Pranay</a:t>
            </a:r>
            <a:r>
              <a:rPr lang="en-IN" dirty="0"/>
              <a:t> Kumar</a:t>
            </a:r>
          </a:p>
          <a:p>
            <a:endParaRPr lang="en-IN" dirty="0"/>
          </a:p>
          <a:p>
            <a:endParaRPr lang="en-IN" dirty="0"/>
          </a:p>
          <a:p>
            <a:endParaRPr lang="en-IN" dirty="0"/>
          </a:p>
          <a:p>
            <a:r>
              <a:rPr lang="en-IN" dirty="0" err="1"/>
              <a:t>Bairi</a:t>
            </a:r>
            <a:r>
              <a:rPr lang="en-IN" dirty="0"/>
              <a:t> Nakshatra                                                                                 </a:t>
            </a:r>
          </a:p>
        </p:txBody>
      </p:sp>
      <p:pic>
        <p:nvPicPr>
          <p:cNvPr id="4" name="Picture 3">
            <a:extLst>
              <a:ext uri="{FF2B5EF4-FFF2-40B4-BE49-F238E27FC236}">
                <a16:creationId xmlns:a16="http://schemas.microsoft.com/office/drawing/2014/main" id="{B226463C-5392-AF3D-9856-EBF2B9819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19" y="1479123"/>
            <a:ext cx="2202399" cy="1466270"/>
          </a:xfrm>
          <a:prstGeom prst="rect">
            <a:avLst/>
          </a:prstGeom>
        </p:spPr>
      </p:pic>
      <p:pic>
        <p:nvPicPr>
          <p:cNvPr id="5" name="Picture 4">
            <a:extLst>
              <a:ext uri="{FF2B5EF4-FFF2-40B4-BE49-F238E27FC236}">
                <a16:creationId xmlns:a16="http://schemas.microsoft.com/office/drawing/2014/main" id="{5F989657-0C00-9CB4-B0CB-22CD024DF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123" y="3065109"/>
            <a:ext cx="1412967" cy="1412967"/>
          </a:xfrm>
          <a:prstGeom prst="rect">
            <a:avLst/>
          </a:prstGeom>
        </p:spPr>
      </p:pic>
      <p:pic>
        <p:nvPicPr>
          <p:cNvPr id="6" name="Picture 5">
            <a:extLst>
              <a:ext uri="{FF2B5EF4-FFF2-40B4-BE49-F238E27FC236}">
                <a16:creationId xmlns:a16="http://schemas.microsoft.com/office/drawing/2014/main" id="{BEBD7960-901D-9F79-C922-AF577D433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123" y="4602501"/>
            <a:ext cx="1552751" cy="1552751"/>
          </a:xfrm>
          <a:prstGeom prst="rect">
            <a:avLst/>
          </a:prstGeom>
        </p:spPr>
      </p:pic>
      <p:pic>
        <p:nvPicPr>
          <p:cNvPr id="8" name="Picture 7">
            <a:extLst>
              <a:ext uri="{FF2B5EF4-FFF2-40B4-BE49-F238E27FC236}">
                <a16:creationId xmlns:a16="http://schemas.microsoft.com/office/drawing/2014/main" id="{F2125391-8857-06C7-81D9-829354D84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033" y="1594477"/>
            <a:ext cx="1350916" cy="1350916"/>
          </a:xfrm>
          <a:prstGeom prst="rect">
            <a:avLst/>
          </a:prstGeom>
        </p:spPr>
      </p:pic>
      <p:pic>
        <p:nvPicPr>
          <p:cNvPr id="9" name="Picture 8">
            <a:extLst>
              <a:ext uri="{FF2B5EF4-FFF2-40B4-BE49-F238E27FC236}">
                <a16:creationId xmlns:a16="http://schemas.microsoft.com/office/drawing/2014/main" id="{E3E6E101-BC9E-4282-47C2-F8A62166F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033" y="3246159"/>
            <a:ext cx="1350916" cy="1350916"/>
          </a:xfrm>
          <a:prstGeom prst="rect">
            <a:avLst/>
          </a:prstGeom>
        </p:spPr>
      </p:pic>
      <p:pic>
        <p:nvPicPr>
          <p:cNvPr id="11" name="Content Placeholder 6" descr="Group with solid fill">
            <a:extLst>
              <a:ext uri="{FF2B5EF4-FFF2-40B4-BE49-F238E27FC236}">
                <a16:creationId xmlns:a16="http://schemas.microsoft.com/office/drawing/2014/main" id="{37D21352-4000-7648-8CB2-378ECAA06C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2226" y="490293"/>
            <a:ext cx="914400" cy="914400"/>
          </a:xfrm>
          <a:prstGeom prst="rect">
            <a:avLst/>
          </a:prstGeom>
        </p:spPr>
      </p:pic>
    </p:spTree>
    <p:extLst>
      <p:ext uri="{BB962C8B-B14F-4D97-AF65-F5344CB8AC3E}">
        <p14:creationId xmlns:p14="http://schemas.microsoft.com/office/powerpoint/2010/main" val="361166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937" y="75430"/>
            <a:ext cx="9601196" cy="1303867"/>
          </a:xfrm>
        </p:spPr>
        <p:txBody>
          <a:bodyPr/>
          <a:lstStyle/>
          <a:p>
            <a:r>
              <a:rPr b="1" dirty="0"/>
              <a:t>Introduction</a:t>
            </a:r>
          </a:p>
        </p:txBody>
      </p:sp>
      <p:sp>
        <p:nvSpPr>
          <p:cNvPr id="3" name="Content Placeholder 2"/>
          <p:cNvSpPr>
            <a:spLocks noGrp="1"/>
          </p:cNvSpPr>
          <p:nvPr>
            <p:ph idx="1"/>
          </p:nvPr>
        </p:nvSpPr>
        <p:spPr>
          <a:xfrm>
            <a:off x="737755" y="1194955"/>
            <a:ext cx="8156863" cy="4935681"/>
          </a:xfrm>
        </p:spPr>
        <p:txBody>
          <a:bodyPr>
            <a:normAutofit/>
          </a:bodyPr>
          <a:lstStyle/>
          <a:p>
            <a:pPr marL="0" indent="0">
              <a:buNone/>
            </a:pPr>
            <a:r>
              <a:rPr lang="en-US" b="1" i="0" dirty="0">
                <a:solidFill>
                  <a:srgbClr val="222222"/>
                </a:solidFill>
                <a:effectLst/>
                <a:highlight>
                  <a:srgbClr val="FFFFFF"/>
                </a:highlight>
                <a:latin typeface="Arial" panose="020B0604020202020204" pitchFamily="34" charset="0"/>
              </a:rPr>
              <a:t>Overview of the Project</a:t>
            </a:r>
          </a:p>
          <a:p>
            <a:pPr marL="0" indent="0">
              <a:buNone/>
            </a:pPr>
            <a:r>
              <a:rPr lang="en-US" sz="1900" b="0" i="0" dirty="0">
                <a:solidFill>
                  <a:srgbClr val="222222"/>
                </a:solidFill>
                <a:effectLst/>
                <a:highlight>
                  <a:srgbClr val="FFFFFF"/>
                </a:highlight>
                <a:latin typeface="Arial" panose="020B0604020202020204" pitchFamily="34" charset="0"/>
                <a:ea typeface="Cascadia Mono Light" panose="020B0609020000020004" pitchFamily="49" charset="0"/>
                <a:cs typeface="Arial" panose="020B0604020202020204" pitchFamily="34" charset="0"/>
              </a:rPr>
              <a:t>This project focuses on analyzing food waste data to enhance food security. Leveraging a dataset from Kaggle, the goal is to identify key patterns and insights that can aid in reducing food waste, thereby contributing to global food security. As a data analyst, my objective is to clean, preprocess, and analyze the dataset to derive actionable insights that can inform strategies for minimizing food waste</a:t>
            </a:r>
            <a:r>
              <a:rPr lang="en-US" b="0" i="0" dirty="0">
                <a:solidFill>
                  <a:srgbClr val="222222"/>
                </a:solidFill>
                <a:effectLst/>
                <a:highlight>
                  <a:srgbClr val="FFFFFF"/>
                </a:highlight>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0" indent="0">
              <a:buNone/>
            </a:pPr>
            <a:r>
              <a:rPr lang="en-US" b="1" i="0" dirty="0">
                <a:solidFill>
                  <a:srgbClr val="222222"/>
                </a:solidFill>
                <a:effectLst/>
                <a:highlight>
                  <a:srgbClr val="FFFFFF"/>
                </a:highlight>
                <a:latin typeface="Arial" panose="020B0604020202020204" pitchFamily="34" charset="0"/>
              </a:rPr>
              <a:t>Objective</a:t>
            </a:r>
            <a:br>
              <a:rPr lang="en-US" dirty="0"/>
            </a:br>
            <a:r>
              <a:rPr lang="en-US" sz="2000" b="0" i="0" dirty="0">
                <a:solidFill>
                  <a:srgbClr val="222222"/>
                </a:solidFill>
                <a:effectLst/>
                <a:highlight>
                  <a:srgbClr val="FFFFFF"/>
                </a:highlight>
                <a:latin typeface="Arial" panose="020B0604020202020204" pitchFamily="34" charset="0"/>
                <a:cs typeface="Arial" panose="020B0604020202020204" pitchFamily="34" charset="0"/>
              </a:rPr>
              <a:t>The primary objective is to analyze the food waste dataset to understand the underlying causes and patterns of food waste. The insights derived will be used to propose solutions that align with the United Nations' Sustainable Development Goals (SDGs), particularly those related to zero hunger (SDG 2) and responsible consumption and production (SDG 12).</a:t>
            </a:r>
            <a:endParaRPr sz="2000" dirty="0">
              <a:latin typeface="Arial" panose="020B0604020202020204" pitchFamily="34" charset="0"/>
              <a:cs typeface="Arial" panose="020B0604020202020204" pitchFamily="34" charset="0"/>
            </a:endParaRPr>
          </a:p>
          <a:p>
            <a:endParaRPr dirty="0"/>
          </a:p>
        </p:txBody>
      </p:sp>
      <p:pic>
        <p:nvPicPr>
          <p:cNvPr id="5" name="Picture 4">
            <a:extLst>
              <a:ext uri="{FF2B5EF4-FFF2-40B4-BE49-F238E27FC236}">
                <a16:creationId xmlns:a16="http://schemas.microsoft.com/office/drawing/2014/main" id="{9B993F28-C9F5-A2BD-539F-4426336E1EC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09704" y="1615744"/>
            <a:ext cx="2951367" cy="2533072"/>
          </a:xfrm>
          <a:prstGeom prst="ellipse">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0770F8-974D-7B02-912B-206E7BFB06BA}"/>
              </a:ext>
            </a:extLst>
          </p:cNvPr>
          <p:cNvSpPr txBox="1"/>
          <p:nvPr/>
        </p:nvSpPr>
        <p:spPr>
          <a:xfrm>
            <a:off x="831273" y="550718"/>
            <a:ext cx="8208817" cy="6001643"/>
          </a:xfrm>
          <a:prstGeom prst="rect">
            <a:avLst/>
          </a:prstGeom>
          <a:noFill/>
        </p:spPr>
        <p:txBody>
          <a:bodyPr wrap="square">
            <a:spAutoFit/>
          </a:bodyPr>
          <a:lstStyle/>
          <a:p>
            <a:pPr marL="342900" indent="-342900" algn="l">
              <a:buFont typeface="Wingdings" panose="05000000000000000000" pitchFamily="2" charset="2"/>
              <a:buChar char="q"/>
            </a:pPr>
            <a:r>
              <a:rPr lang="en-US" sz="2400" b="1" i="0" dirty="0">
                <a:solidFill>
                  <a:srgbClr val="222222"/>
                </a:solidFill>
                <a:effectLst/>
                <a:highlight>
                  <a:srgbClr val="FFFFFF"/>
                </a:highlight>
                <a:latin typeface="Arial" panose="020B0604020202020204" pitchFamily="34" charset="0"/>
              </a:rPr>
              <a:t>Problem Identification</a:t>
            </a:r>
            <a:br>
              <a:rPr lang="en-US" dirty="0"/>
            </a:br>
            <a:br>
              <a:rPr lang="en-US" dirty="0"/>
            </a:br>
            <a:r>
              <a:rPr lang="en-US" sz="2400" b="1" i="0" dirty="0">
                <a:solidFill>
                  <a:srgbClr val="222222"/>
                </a:solidFill>
                <a:effectLst/>
                <a:highlight>
                  <a:srgbClr val="FFFFFF"/>
                </a:highlight>
                <a:latin typeface="Arial" panose="020B0604020202020204" pitchFamily="34" charset="0"/>
              </a:rPr>
              <a:t>Problem Statement</a:t>
            </a:r>
            <a:br>
              <a:rPr lang="en-US" dirty="0"/>
            </a:br>
            <a:r>
              <a:rPr lang="en-US" b="0" i="1" dirty="0">
                <a:solidFill>
                  <a:srgbClr val="222222"/>
                </a:solidFill>
                <a:effectLst/>
                <a:highlight>
                  <a:srgbClr val="FFFFFF"/>
                </a:highlight>
                <a:latin typeface="Arial" panose="020B0604020202020204" pitchFamily="34" charset="0"/>
              </a:rPr>
              <a:t>Food waste is a significant issue affecting global food security. Despite sufficient food production, a large portion of food is wasted at various stages of the supply chain, leading to inefficiencies and contributing to hunger.</a:t>
            </a:r>
            <a:br>
              <a:rPr lang="en-US" i="1" dirty="0"/>
            </a:br>
            <a:endParaRPr lang="en-US" i="1" dirty="0"/>
          </a:p>
          <a:p>
            <a:pPr marL="342900" indent="-342900" algn="l">
              <a:buFont typeface="Wingdings" panose="05000000000000000000" pitchFamily="2" charset="2"/>
              <a:buChar char="q"/>
            </a:pPr>
            <a:r>
              <a:rPr lang="en-US" sz="2400" b="1" i="0" dirty="0">
                <a:solidFill>
                  <a:srgbClr val="222222"/>
                </a:solidFill>
                <a:effectLst/>
                <a:highlight>
                  <a:srgbClr val="FFFFFF"/>
                </a:highlight>
                <a:latin typeface="Arial" panose="020B0604020202020204" pitchFamily="34" charset="0"/>
              </a:rPr>
              <a:t>Significance of the Problem</a:t>
            </a:r>
            <a:br>
              <a:rPr lang="en-US" b="0" i="0" dirty="0">
                <a:solidFill>
                  <a:srgbClr val="222222"/>
                </a:solidFill>
                <a:effectLst/>
                <a:highlight>
                  <a:srgbClr val="FFFFFF"/>
                </a:highlight>
                <a:latin typeface="Arial" panose="020B0604020202020204" pitchFamily="34" charset="0"/>
              </a:rPr>
            </a:br>
            <a:r>
              <a:rPr lang="en-US" b="0" i="1" dirty="0">
                <a:solidFill>
                  <a:srgbClr val="222222"/>
                </a:solidFill>
                <a:effectLst/>
                <a:highlight>
                  <a:srgbClr val="FFFFFF"/>
                </a:highlight>
                <a:latin typeface="Arial" panose="020B0604020202020204" pitchFamily="34" charset="0"/>
              </a:rPr>
              <a:t>Addressing food waste is crucial for ensuring food security, reducing environmental impact, and promoting sustainable practices. By minimizing food waste, we can improve resource efficiency and ensure that more food reaches those in need.</a:t>
            </a:r>
            <a:br>
              <a:rPr lang="en-US" b="0" i="1" dirty="0">
                <a:solidFill>
                  <a:srgbClr val="222222"/>
                </a:solidFill>
                <a:effectLst/>
                <a:highlight>
                  <a:srgbClr val="FFFFFF"/>
                </a:highlight>
                <a:latin typeface="Arial" panose="020B0604020202020204" pitchFamily="34" charset="0"/>
              </a:rPr>
            </a:br>
            <a:endParaRPr lang="en-US" i="1" dirty="0">
              <a:solidFill>
                <a:srgbClr val="222222"/>
              </a:solidFill>
              <a:highlight>
                <a:srgbClr val="FFFFFF"/>
              </a:highlight>
              <a:latin typeface="Arial" panose="020B0604020202020204" pitchFamily="34" charset="0"/>
            </a:endParaRPr>
          </a:p>
          <a:p>
            <a:pPr marL="342900" indent="-342900" algn="l">
              <a:buFont typeface="Wingdings" panose="05000000000000000000" pitchFamily="2" charset="2"/>
              <a:buChar char="q"/>
            </a:pPr>
            <a:r>
              <a:rPr lang="en-US" sz="2400" b="1" i="0" dirty="0">
                <a:solidFill>
                  <a:srgbClr val="222222"/>
                </a:solidFill>
                <a:effectLst/>
                <a:highlight>
                  <a:srgbClr val="FFFFFF"/>
                </a:highlight>
                <a:latin typeface="Arial" panose="020B0604020202020204" pitchFamily="34" charset="0"/>
              </a:rPr>
              <a:t>Relevant SDGs</a:t>
            </a:r>
            <a:br>
              <a:rPr lang="en-US" b="0" i="0" dirty="0">
                <a:solidFill>
                  <a:srgbClr val="222222"/>
                </a:solidFill>
                <a:effectLst/>
                <a:highlight>
                  <a:srgbClr val="FFFFFF"/>
                </a:highlight>
                <a:latin typeface="Arial" panose="020B0604020202020204" pitchFamily="34" charset="0"/>
              </a:rPr>
            </a:br>
            <a:r>
              <a:rPr lang="en-US" b="1" i="1" dirty="0">
                <a:solidFill>
                  <a:srgbClr val="222222"/>
                </a:solidFill>
                <a:effectLst/>
                <a:highlight>
                  <a:srgbClr val="FFFFFF"/>
                </a:highlight>
                <a:latin typeface="Arial" panose="020B0604020202020204" pitchFamily="34" charset="0"/>
              </a:rPr>
              <a:t>SDG 2</a:t>
            </a:r>
            <a:r>
              <a:rPr lang="en-US" b="0" i="0" dirty="0">
                <a:solidFill>
                  <a:srgbClr val="222222"/>
                </a:solidFill>
                <a:effectLst/>
                <a:highlight>
                  <a:srgbClr val="FFFFFF"/>
                </a:highlight>
                <a:latin typeface="Arial" panose="020B0604020202020204" pitchFamily="34" charset="0"/>
              </a:rPr>
              <a:t>: </a:t>
            </a:r>
            <a:r>
              <a:rPr lang="en-US" b="0" i="1" dirty="0">
                <a:solidFill>
                  <a:srgbClr val="222222"/>
                </a:solidFill>
                <a:effectLst/>
                <a:highlight>
                  <a:srgbClr val="FFFFFF"/>
                </a:highlight>
                <a:latin typeface="Arial" panose="020B0604020202020204" pitchFamily="34" charset="0"/>
              </a:rPr>
              <a:t>Zero Hunger- Aiming to end hunger and ensure access to safe, nutritious, and sufficient food for all.</a:t>
            </a:r>
            <a:br>
              <a:rPr lang="en-US" b="0" i="1" dirty="0">
                <a:solidFill>
                  <a:srgbClr val="222222"/>
                </a:solidFill>
                <a:effectLst/>
                <a:highlight>
                  <a:srgbClr val="FFFFFF"/>
                </a:highlight>
                <a:latin typeface="Arial" panose="020B0604020202020204" pitchFamily="34" charset="0"/>
              </a:rPr>
            </a:br>
            <a:r>
              <a:rPr lang="en-US" b="1" i="1" dirty="0">
                <a:solidFill>
                  <a:srgbClr val="222222"/>
                </a:solidFill>
                <a:effectLst/>
                <a:highlight>
                  <a:srgbClr val="FFFFFF"/>
                </a:highlight>
                <a:latin typeface="Arial" panose="020B0604020202020204" pitchFamily="34" charset="0"/>
              </a:rPr>
              <a:t>SDG 12</a:t>
            </a:r>
            <a:r>
              <a:rPr lang="en-US" b="0" i="1" dirty="0">
                <a:solidFill>
                  <a:srgbClr val="222222"/>
                </a:solidFill>
                <a:effectLst/>
                <a:highlight>
                  <a:srgbClr val="FFFFFF"/>
                </a:highlight>
                <a:latin typeface="Arial" panose="020B0604020202020204" pitchFamily="34" charset="0"/>
              </a:rPr>
              <a:t>: Responsible Consumption and Production - Ensuring sustainable consumption and production patterns to reduce waste.</a:t>
            </a:r>
            <a:br>
              <a:rPr lang="en-US" b="0" i="1" dirty="0">
                <a:solidFill>
                  <a:srgbClr val="222222"/>
                </a:solidFill>
                <a:effectLst/>
                <a:highlight>
                  <a:srgbClr val="FFFFFF"/>
                </a:highlight>
                <a:latin typeface="Arial" panose="020B0604020202020204" pitchFamily="34" charset="0"/>
              </a:rPr>
            </a:br>
            <a:endParaRPr lang="en-US" b="0" i="1" dirty="0">
              <a:solidFill>
                <a:srgbClr val="222222"/>
              </a:solidFill>
              <a:effectLst/>
              <a:highlight>
                <a:srgbClr val="FFFFFF"/>
              </a:highlight>
              <a:latin typeface="Arial" panose="020B0604020202020204" pitchFamily="34" charset="0"/>
            </a:endParaRPr>
          </a:p>
        </p:txBody>
      </p:sp>
      <p:pic>
        <p:nvPicPr>
          <p:cNvPr id="9" name="Picture 8" descr="Scientist examining plants in laboratory">
            <a:extLst>
              <a:ext uri="{FF2B5EF4-FFF2-40B4-BE49-F238E27FC236}">
                <a16:creationId xmlns:a16="http://schemas.microsoft.com/office/drawing/2014/main" id="{EA515EA7-EEB4-EEBD-62AB-C7845103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3445" y="1641764"/>
            <a:ext cx="2681508" cy="1787236"/>
          </a:xfrm>
          <a:prstGeom prst="roundRect">
            <a:avLst>
              <a:gd name="adj" fmla="val 34400"/>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Graphic 10" descr="Lightbulb and gear with solid fill">
            <a:extLst>
              <a:ext uri="{FF2B5EF4-FFF2-40B4-BE49-F238E27FC236}">
                <a16:creationId xmlns:a16="http://schemas.microsoft.com/office/drawing/2014/main" id="{9F6833C8-0CCF-8427-3D9A-2E0B487DE8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5240" y="389490"/>
            <a:ext cx="820881" cy="852053"/>
          </a:xfrm>
          <a:prstGeom prst="rect">
            <a:avLst/>
          </a:prstGeom>
        </p:spPr>
      </p:pic>
    </p:spTree>
    <p:extLst>
      <p:ext uri="{BB962C8B-B14F-4D97-AF65-F5344CB8AC3E}">
        <p14:creationId xmlns:p14="http://schemas.microsoft.com/office/powerpoint/2010/main" val="339216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100B4-5968-0DD4-E460-A30320459E51}"/>
              </a:ext>
            </a:extLst>
          </p:cNvPr>
          <p:cNvSpPr txBox="1"/>
          <p:nvPr/>
        </p:nvSpPr>
        <p:spPr>
          <a:xfrm>
            <a:off x="810491" y="699528"/>
            <a:ext cx="7928265" cy="5755422"/>
          </a:xfrm>
          <a:prstGeom prst="rect">
            <a:avLst/>
          </a:prstGeom>
          <a:noFill/>
        </p:spPr>
        <p:txBody>
          <a:bodyPr wrap="square">
            <a:spAutoFit/>
          </a:bodyPr>
          <a:lstStyle/>
          <a:p>
            <a:pPr marL="342900" indent="-342900">
              <a:buFont typeface="Wingdings" panose="05000000000000000000" pitchFamily="2" charset="2"/>
              <a:buChar char="q"/>
            </a:pPr>
            <a:r>
              <a:rPr lang="en-US" sz="2000" b="1" i="0" dirty="0">
                <a:solidFill>
                  <a:srgbClr val="222222"/>
                </a:solidFill>
                <a:effectLst/>
                <a:highlight>
                  <a:srgbClr val="FFFFFF"/>
                </a:highlight>
                <a:latin typeface="Arial" panose="020B0604020202020204" pitchFamily="34" charset="0"/>
              </a:rPr>
              <a:t>Data Collection</a:t>
            </a:r>
            <a:br>
              <a:rPr lang="en-US" dirty="0"/>
            </a:br>
            <a:br>
              <a:rPr lang="en-US" dirty="0"/>
            </a:br>
            <a:r>
              <a:rPr lang="en-US" b="0" i="0" dirty="0">
                <a:solidFill>
                  <a:srgbClr val="222222"/>
                </a:solidFill>
                <a:effectLst/>
                <a:highlight>
                  <a:srgbClr val="FFFFFF"/>
                </a:highlight>
                <a:latin typeface="Arial" panose="020B0604020202020204" pitchFamily="34" charset="0"/>
              </a:rPr>
              <a:t> </a:t>
            </a:r>
            <a:r>
              <a:rPr lang="en-US" sz="2000" b="1" i="0" dirty="0">
                <a:solidFill>
                  <a:srgbClr val="222222"/>
                </a:solidFill>
                <a:effectLst/>
                <a:highlight>
                  <a:srgbClr val="FFFFFF"/>
                </a:highlight>
                <a:latin typeface="Arial" panose="020B0604020202020204" pitchFamily="34" charset="0"/>
              </a:rPr>
              <a:t>Sources of Data</a:t>
            </a:r>
            <a:br>
              <a:rPr lang="en-US" dirty="0"/>
            </a:br>
            <a:r>
              <a:rPr lang="en-US" b="0" i="1" dirty="0">
                <a:solidFill>
                  <a:srgbClr val="222222"/>
                </a:solidFill>
                <a:effectLst/>
                <a:highlight>
                  <a:srgbClr val="FFFFFF"/>
                </a:highlight>
                <a:latin typeface="Arial" panose="020B0604020202020204" pitchFamily="34" charset="0"/>
              </a:rPr>
              <a:t>The dataset used for this project was sourced from Kaggle, a platform known for its diverse and extensive collection of datasets.</a:t>
            </a:r>
            <a:br>
              <a:rPr lang="en-US" i="1" dirty="0"/>
            </a:br>
            <a:br>
              <a:rPr lang="en-US" dirty="0"/>
            </a:br>
            <a:r>
              <a:rPr lang="en-US" sz="2000" b="1" i="0" dirty="0">
                <a:solidFill>
                  <a:srgbClr val="222222"/>
                </a:solidFill>
                <a:effectLst/>
                <a:highlight>
                  <a:srgbClr val="FFFFFF"/>
                </a:highlight>
                <a:latin typeface="Arial" panose="020B0604020202020204" pitchFamily="34" charset="0"/>
              </a:rPr>
              <a:t>Data Description</a:t>
            </a:r>
            <a:br>
              <a:rPr lang="en-US" dirty="0"/>
            </a:br>
            <a:r>
              <a:rPr lang="en-US" b="0" i="1" dirty="0">
                <a:solidFill>
                  <a:srgbClr val="222222"/>
                </a:solidFill>
                <a:effectLst/>
                <a:highlight>
                  <a:srgbClr val="FFFFFF"/>
                </a:highlight>
                <a:latin typeface="Arial" panose="020B0604020202020204" pitchFamily="34" charset="0"/>
              </a:rPr>
              <a:t>The dataset includes information on food waste at various stages of the supply chain, such as production, distribution, and consumption. It contains variables like food type, quantity wasted, reasons for waste, and geographical location</a:t>
            </a:r>
            <a:r>
              <a:rPr lang="en-US" b="0" i="0" dirty="0">
                <a:solidFill>
                  <a:srgbClr val="222222"/>
                </a:solidFill>
                <a:effectLst/>
                <a:highlight>
                  <a:srgbClr val="FFFFFF"/>
                </a:highlight>
                <a:latin typeface="Arial" panose="020B0604020202020204" pitchFamily="34" charset="0"/>
              </a:rPr>
              <a:t>.</a:t>
            </a:r>
            <a:br>
              <a:rPr lang="en-US" dirty="0"/>
            </a:br>
            <a:br>
              <a:rPr lang="en-US" dirty="0"/>
            </a:br>
            <a:r>
              <a:rPr lang="en-US" sz="2000" b="1" i="0" dirty="0">
                <a:solidFill>
                  <a:srgbClr val="222222"/>
                </a:solidFill>
                <a:effectLst/>
                <a:highlight>
                  <a:srgbClr val="FFFFFF"/>
                </a:highlight>
                <a:latin typeface="Arial" panose="020B0604020202020204" pitchFamily="34" charset="0"/>
              </a:rPr>
              <a:t>Data Cleaning Methods</a:t>
            </a:r>
            <a:br>
              <a:rPr lang="en-US" dirty="0"/>
            </a:br>
            <a:r>
              <a:rPr lang="en-US" i="1" dirty="0">
                <a:solidFill>
                  <a:srgbClr val="222222"/>
                </a:solidFill>
                <a:highlight>
                  <a:srgbClr val="FFFFFF"/>
                </a:highlight>
                <a:latin typeface="Arial" panose="020B0604020202020204" pitchFamily="34" charset="0"/>
              </a:rPr>
              <a:t> </a:t>
            </a:r>
            <a:r>
              <a:rPr lang="en-US" b="0" i="1" dirty="0">
                <a:solidFill>
                  <a:srgbClr val="222222"/>
                </a:solidFill>
                <a:effectLst/>
                <a:highlight>
                  <a:srgbClr val="FFFFFF"/>
                </a:highlight>
                <a:latin typeface="Arial" panose="020B0604020202020204" pitchFamily="34" charset="0"/>
              </a:rPr>
              <a:t>Removing Duplicates: Identifying and removing duplicate records to ensure data integrity.</a:t>
            </a:r>
            <a:br>
              <a:rPr lang="en-US" i="1" dirty="0"/>
            </a:br>
            <a:r>
              <a:rPr lang="en-US" b="0" i="1" dirty="0">
                <a:solidFill>
                  <a:srgbClr val="222222"/>
                </a:solidFill>
                <a:effectLst/>
                <a:highlight>
                  <a:srgbClr val="FFFFFF"/>
                </a:highlight>
                <a:latin typeface="Arial" panose="020B0604020202020204" pitchFamily="34" charset="0"/>
              </a:rPr>
              <a:t>Standardizing Formats: Converting data into a consistent format (e.g., dates, measurement units).</a:t>
            </a:r>
            <a:br>
              <a:rPr lang="en-US" i="1" dirty="0"/>
            </a:br>
            <a:r>
              <a:rPr lang="en-US" b="0" i="1" dirty="0">
                <a:solidFill>
                  <a:srgbClr val="222222"/>
                </a:solidFill>
                <a:effectLst/>
                <a:highlight>
                  <a:srgbClr val="FFFFFF"/>
                </a:highlight>
                <a:latin typeface="Arial" panose="020B0604020202020204" pitchFamily="34" charset="0"/>
              </a:rPr>
              <a:t>Handling Inconsistent Data: Correcting inconsistent entries to maintain uniformity.</a:t>
            </a:r>
            <a:br>
              <a:rPr lang="en-US" i="1" dirty="0"/>
            </a:br>
            <a:endParaRPr lang="en-IN" i="1" dirty="0"/>
          </a:p>
        </p:txBody>
      </p:sp>
      <p:pic>
        <p:nvPicPr>
          <p:cNvPr id="5" name="Picture 4">
            <a:extLst>
              <a:ext uri="{FF2B5EF4-FFF2-40B4-BE49-F238E27FC236}">
                <a16:creationId xmlns:a16="http://schemas.microsoft.com/office/drawing/2014/main" id="{D5316E42-0CE9-3484-CAD4-7DEE383E0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609" y="925199"/>
            <a:ext cx="1674670" cy="18390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32788E7F-3DF7-7D17-B668-B15DA8626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050" y="3626427"/>
            <a:ext cx="2545459" cy="1693887"/>
          </a:xfrm>
          <a:prstGeom prst="roundRect">
            <a:avLst>
              <a:gd name="adj" fmla="val 1607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58509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B1060B-096F-7ADD-FD05-BA9DC54A75D9}"/>
              </a:ext>
            </a:extLst>
          </p:cNvPr>
          <p:cNvSpPr txBox="1"/>
          <p:nvPr/>
        </p:nvSpPr>
        <p:spPr>
          <a:xfrm>
            <a:off x="5063612" y="477315"/>
            <a:ext cx="4729317" cy="1200329"/>
          </a:xfrm>
          <a:prstGeom prst="rect">
            <a:avLst/>
          </a:prstGeom>
          <a:noFill/>
        </p:spPr>
        <p:txBody>
          <a:bodyPr wrap="square">
            <a:spAutoFit/>
          </a:bodyPr>
          <a:lstStyle/>
          <a:p>
            <a:r>
              <a:rPr lang="en-IN" b="1" dirty="0"/>
              <a:t>Dataset link: </a:t>
            </a:r>
            <a:r>
              <a:rPr lang="en-IN" dirty="0">
                <a:hlinkClick r:id="rId2"/>
              </a:rPr>
              <a:t>https://www.kaggle.com/datasets/joebeachcapital/food-waste/data</a:t>
            </a:r>
            <a:endParaRPr lang="en-IN" dirty="0"/>
          </a:p>
          <a:p>
            <a:endParaRPr lang="en-IN" dirty="0"/>
          </a:p>
        </p:txBody>
      </p:sp>
      <p:pic>
        <p:nvPicPr>
          <p:cNvPr id="5" name="Picture 4">
            <a:extLst>
              <a:ext uri="{FF2B5EF4-FFF2-40B4-BE49-F238E27FC236}">
                <a16:creationId xmlns:a16="http://schemas.microsoft.com/office/drawing/2014/main" id="{D2231DCD-23AD-2F5E-6B4D-4010A680B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013" y="1868129"/>
            <a:ext cx="7969594" cy="467900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770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6F6CC-B2FB-A9A9-2CC8-405D8DE04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587" y="1566709"/>
            <a:ext cx="9212826" cy="4894314"/>
          </a:xfrm>
          <a:prstGeom prst="rect">
            <a:avLst/>
          </a:prstGeom>
          <a:ln w="889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193407BD-4A78-FF3D-E888-F722AAC51E9F}"/>
              </a:ext>
            </a:extLst>
          </p:cNvPr>
          <p:cNvSpPr txBox="1"/>
          <p:nvPr/>
        </p:nvSpPr>
        <p:spPr>
          <a:xfrm>
            <a:off x="4414684" y="719901"/>
            <a:ext cx="6096000" cy="461665"/>
          </a:xfrm>
          <a:prstGeom prst="rect">
            <a:avLst/>
          </a:prstGeom>
          <a:noFill/>
        </p:spPr>
        <p:txBody>
          <a:bodyPr wrap="square">
            <a:spAutoFit/>
          </a:bodyPr>
          <a:lstStyle/>
          <a:p>
            <a:r>
              <a:rPr lang="en-IN" sz="2400" b="1" dirty="0"/>
              <a:t>Cleaned Dataset</a:t>
            </a:r>
          </a:p>
        </p:txBody>
      </p:sp>
    </p:spTree>
    <p:extLst>
      <p:ext uri="{BB962C8B-B14F-4D97-AF65-F5344CB8AC3E}">
        <p14:creationId xmlns:p14="http://schemas.microsoft.com/office/powerpoint/2010/main" val="95597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DD9C1-A635-BB92-D246-FFCE28F1765A}"/>
              </a:ext>
            </a:extLst>
          </p:cNvPr>
          <p:cNvSpPr txBox="1"/>
          <p:nvPr/>
        </p:nvSpPr>
        <p:spPr>
          <a:xfrm>
            <a:off x="872836" y="1071881"/>
            <a:ext cx="6450156" cy="4555093"/>
          </a:xfrm>
          <a:prstGeom prst="rect">
            <a:avLst/>
          </a:prstGeom>
          <a:noFill/>
        </p:spPr>
        <p:txBody>
          <a:bodyPr wrap="square">
            <a:spAutoFit/>
          </a:bodyPr>
          <a:lstStyle/>
          <a:p>
            <a:pPr marL="342900" indent="-342900">
              <a:buFont typeface="Wingdings" panose="05000000000000000000" pitchFamily="2" charset="2"/>
              <a:buChar char="q"/>
            </a:pPr>
            <a:r>
              <a:rPr lang="en-US" sz="2000" b="1" i="0" dirty="0">
                <a:solidFill>
                  <a:srgbClr val="222222"/>
                </a:solidFill>
                <a:effectLst/>
                <a:highlight>
                  <a:srgbClr val="FFFFFF"/>
                </a:highlight>
                <a:latin typeface="Arial" panose="020B0604020202020204" pitchFamily="34" charset="0"/>
              </a:rPr>
              <a:t>Data Preprocessing</a:t>
            </a:r>
            <a:br>
              <a:rPr lang="en-US" dirty="0"/>
            </a:br>
            <a:br>
              <a:rPr lang="en-US" dirty="0"/>
            </a:br>
            <a:r>
              <a:rPr lang="en-US" b="1" i="0" dirty="0">
                <a:solidFill>
                  <a:srgbClr val="222222"/>
                </a:solidFill>
                <a:effectLst/>
                <a:highlight>
                  <a:srgbClr val="FFFFFF"/>
                </a:highlight>
                <a:latin typeface="Arial" panose="020B0604020202020204" pitchFamily="34" charset="0"/>
              </a:rPr>
              <a:t>Data Cleaning Methods</a:t>
            </a:r>
            <a:br>
              <a:rPr lang="en-US" dirty="0"/>
            </a:br>
            <a:r>
              <a:rPr lang="en-US" b="1" i="1" dirty="0">
                <a:solidFill>
                  <a:srgbClr val="222222"/>
                </a:solidFill>
                <a:effectLst/>
                <a:highlight>
                  <a:srgbClr val="FFFFFF"/>
                </a:highlight>
                <a:latin typeface="Arial" panose="020B0604020202020204" pitchFamily="34" charset="0"/>
              </a:rPr>
              <a:t>Handling Missing Values: </a:t>
            </a:r>
            <a:r>
              <a:rPr lang="en-US" b="0" i="1" dirty="0">
                <a:solidFill>
                  <a:srgbClr val="222222"/>
                </a:solidFill>
                <a:effectLst/>
                <a:highlight>
                  <a:srgbClr val="FFFFFF"/>
                </a:highlight>
                <a:latin typeface="Arial" panose="020B0604020202020204" pitchFamily="34" charset="0"/>
              </a:rPr>
              <a:t>Using techniques such as imputation or deletion to manage missing data.</a:t>
            </a:r>
            <a:br>
              <a:rPr lang="en-US" i="1" dirty="0"/>
            </a:br>
            <a:r>
              <a:rPr lang="en-US" b="1" i="1" dirty="0">
                <a:solidFill>
                  <a:srgbClr val="222222"/>
                </a:solidFill>
                <a:effectLst/>
                <a:highlight>
                  <a:srgbClr val="FFFFFF"/>
                </a:highlight>
                <a:latin typeface="Arial" panose="020B0604020202020204" pitchFamily="34" charset="0"/>
              </a:rPr>
              <a:t>Outlier Detection: </a:t>
            </a:r>
            <a:r>
              <a:rPr lang="en-US" b="0" i="1" dirty="0">
                <a:solidFill>
                  <a:srgbClr val="222222"/>
                </a:solidFill>
                <a:effectLst/>
                <a:highlight>
                  <a:srgbClr val="FFFFFF"/>
                </a:highlight>
                <a:latin typeface="Arial" panose="020B0604020202020204" pitchFamily="34" charset="0"/>
              </a:rPr>
              <a:t>Identifying and addressing outliers that could skew the analysis.</a:t>
            </a:r>
            <a:br>
              <a:rPr lang="en-US" i="1" dirty="0"/>
            </a:br>
            <a:r>
              <a:rPr lang="en-US" b="1" i="1" dirty="0">
                <a:solidFill>
                  <a:srgbClr val="222222"/>
                </a:solidFill>
                <a:effectLst/>
                <a:highlight>
                  <a:srgbClr val="FFFFFF"/>
                </a:highlight>
                <a:latin typeface="Arial" panose="020B0604020202020204" pitchFamily="34" charset="0"/>
              </a:rPr>
              <a:t>Normalization: </a:t>
            </a:r>
            <a:r>
              <a:rPr lang="en-US" b="0" i="1" dirty="0">
                <a:solidFill>
                  <a:srgbClr val="222222"/>
                </a:solidFill>
                <a:effectLst/>
                <a:highlight>
                  <a:srgbClr val="FFFFFF"/>
                </a:highlight>
                <a:latin typeface="Arial" panose="020B0604020202020204" pitchFamily="34" charset="0"/>
              </a:rPr>
              <a:t>Scaling numerical features to ensure they have a consistent range.</a:t>
            </a:r>
            <a:br>
              <a:rPr lang="en-US" i="1" dirty="0"/>
            </a:br>
            <a:br>
              <a:rPr lang="en-US" dirty="0"/>
            </a:br>
            <a:r>
              <a:rPr lang="en-US" b="1" i="0" dirty="0">
                <a:solidFill>
                  <a:srgbClr val="222222"/>
                </a:solidFill>
                <a:effectLst/>
                <a:highlight>
                  <a:srgbClr val="FFFFFF"/>
                </a:highlight>
                <a:latin typeface="Arial" panose="020B0604020202020204" pitchFamily="34" charset="0"/>
              </a:rPr>
              <a:t>Data Transformation Techniques</a:t>
            </a:r>
            <a:br>
              <a:rPr lang="en-US" dirty="0"/>
            </a:br>
            <a:r>
              <a:rPr lang="en-US" b="1" i="1" dirty="0">
                <a:solidFill>
                  <a:srgbClr val="222222"/>
                </a:solidFill>
                <a:effectLst/>
                <a:highlight>
                  <a:srgbClr val="FFFFFF"/>
                </a:highlight>
                <a:latin typeface="Arial" panose="020B0604020202020204" pitchFamily="34" charset="0"/>
              </a:rPr>
              <a:t>Encoding Categorical Variables: </a:t>
            </a:r>
            <a:r>
              <a:rPr lang="en-US" b="0" i="1" dirty="0">
                <a:solidFill>
                  <a:srgbClr val="222222"/>
                </a:solidFill>
                <a:effectLst/>
                <a:highlight>
                  <a:srgbClr val="FFFFFF"/>
                </a:highlight>
                <a:latin typeface="Arial" panose="020B0604020202020204" pitchFamily="34" charset="0"/>
              </a:rPr>
              <a:t>Converting categorical data into numerical format using techniques like one-hot encoding.</a:t>
            </a:r>
            <a:br>
              <a:rPr lang="en-US" i="1" dirty="0"/>
            </a:br>
            <a:r>
              <a:rPr lang="en-US" b="1" i="1" dirty="0">
                <a:solidFill>
                  <a:srgbClr val="222222"/>
                </a:solidFill>
                <a:effectLst/>
                <a:highlight>
                  <a:srgbClr val="FFFFFF"/>
                </a:highlight>
                <a:latin typeface="Arial" panose="020B0604020202020204" pitchFamily="34" charset="0"/>
              </a:rPr>
              <a:t>Feature Engineering: </a:t>
            </a:r>
            <a:r>
              <a:rPr lang="en-US" b="0" i="1" dirty="0">
                <a:solidFill>
                  <a:srgbClr val="222222"/>
                </a:solidFill>
                <a:effectLst/>
                <a:highlight>
                  <a:srgbClr val="FFFFFF"/>
                </a:highlight>
                <a:latin typeface="Arial" panose="020B0604020202020204" pitchFamily="34" charset="0"/>
              </a:rPr>
              <a:t>Creating new features based on existing data to enhance the analysis</a:t>
            </a:r>
            <a:r>
              <a:rPr lang="en-US" b="0" i="0" dirty="0">
                <a:solidFill>
                  <a:srgbClr val="222222"/>
                </a:solidFill>
                <a:effectLst/>
                <a:highlight>
                  <a:srgbClr val="FFFFFF"/>
                </a:highlight>
                <a:latin typeface="Arial" panose="020B0604020202020204" pitchFamily="34" charset="0"/>
              </a:rPr>
              <a:t>.</a:t>
            </a:r>
            <a:endParaRPr lang="en-IN" dirty="0"/>
          </a:p>
        </p:txBody>
      </p:sp>
      <p:pic>
        <p:nvPicPr>
          <p:cNvPr id="5" name="Picture 4" descr="Fashion designers working together in their studio">
            <a:extLst>
              <a:ext uri="{FF2B5EF4-FFF2-40B4-BE49-F238E27FC236}">
                <a16:creationId xmlns:a16="http://schemas.microsoft.com/office/drawing/2014/main" id="{0A4CB6F7-1725-CA20-98B5-4B652AB10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126" y="1901536"/>
            <a:ext cx="3832038" cy="2554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771376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0512C8-A4E5-D87B-4A1F-E7764DFD66DE}"/>
              </a:ext>
            </a:extLst>
          </p:cNvPr>
          <p:cNvSpPr txBox="1"/>
          <p:nvPr/>
        </p:nvSpPr>
        <p:spPr>
          <a:xfrm>
            <a:off x="860320" y="535900"/>
            <a:ext cx="7423378" cy="5786199"/>
          </a:xfrm>
          <a:prstGeom prst="rect">
            <a:avLst/>
          </a:prstGeom>
          <a:noFill/>
        </p:spPr>
        <p:txBody>
          <a:bodyPr wrap="square">
            <a:spAutoFit/>
          </a:bodyPr>
          <a:lstStyle/>
          <a:p>
            <a:pPr marL="342900" indent="-342900">
              <a:buFont typeface="Wingdings" panose="05000000000000000000" pitchFamily="2" charset="2"/>
              <a:buChar char="q"/>
            </a:pPr>
            <a:r>
              <a:rPr lang="en-US" sz="2400" b="1" i="0" dirty="0">
                <a:solidFill>
                  <a:srgbClr val="222222"/>
                </a:solidFill>
                <a:effectLst/>
                <a:highlight>
                  <a:srgbClr val="FFFFFF"/>
                </a:highlight>
                <a:latin typeface="Arial" panose="020B0604020202020204" pitchFamily="34" charset="0"/>
              </a:rPr>
              <a:t>Data Analysis</a:t>
            </a:r>
            <a:br>
              <a:rPr lang="en-US" dirty="0"/>
            </a:br>
            <a:br>
              <a:rPr lang="en-US" dirty="0"/>
            </a:br>
            <a:r>
              <a:rPr lang="en-US" b="1" i="0" dirty="0">
                <a:solidFill>
                  <a:srgbClr val="222222"/>
                </a:solidFill>
                <a:effectLst/>
                <a:highlight>
                  <a:srgbClr val="FFFFFF"/>
                </a:highlight>
                <a:latin typeface="Arial" panose="020B0604020202020204" pitchFamily="34" charset="0"/>
              </a:rPr>
              <a:t>Analytical Tools and Methods Used</a:t>
            </a:r>
            <a:br>
              <a:rPr lang="en-US" dirty="0"/>
            </a:br>
            <a:r>
              <a:rPr lang="en-US" b="1" i="1" dirty="0">
                <a:solidFill>
                  <a:srgbClr val="222222"/>
                </a:solidFill>
                <a:effectLst/>
                <a:highlight>
                  <a:srgbClr val="FFFFFF"/>
                </a:highlight>
                <a:latin typeface="Arial" panose="020B0604020202020204" pitchFamily="34" charset="0"/>
              </a:rPr>
              <a:t>Python Libraries</a:t>
            </a:r>
            <a:r>
              <a:rPr lang="en-US" b="0" i="1" dirty="0">
                <a:solidFill>
                  <a:srgbClr val="222222"/>
                </a:solidFill>
                <a:effectLst/>
                <a:highlight>
                  <a:srgbClr val="FFFFFF"/>
                </a:highlight>
                <a:latin typeface="Arial" panose="020B0604020202020204" pitchFamily="34" charset="0"/>
              </a:rPr>
              <a:t>: Pandas, NumPy, Matplotlib, Seaborn, and Scikit-learn for data manipulation, visualization, and analysis.</a:t>
            </a:r>
            <a:br>
              <a:rPr lang="en-US" i="1" dirty="0"/>
            </a:br>
            <a:r>
              <a:rPr lang="en-US" b="1" i="1" dirty="0">
                <a:solidFill>
                  <a:srgbClr val="222222"/>
                </a:solidFill>
                <a:effectLst/>
                <a:highlight>
                  <a:srgbClr val="FFFFFF"/>
                </a:highlight>
                <a:latin typeface="Arial" panose="020B0604020202020204" pitchFamily="34" charset="0"/>
              </a:rPr>
              <a:t>Statistical Analysis: </a:t>
            </a:r>
            <a:r>
              <a:rPr lang="en-US" b="0" i="1" dirty="0">
                <a:solidFill>
                  <a:srgbClr val="222222"/>
                </a:solidFill>
                <a:effectLst/>
                <a:highlight>
                  <a:srgbClr val="FFFFFF"/>
                </a:highlight>
                <a:latin typeface="Arial" panose="020B0604020202020204" pitchFamily="34" charset="0"/>
              </a:rPr>
              <a:t>Descriptive statistics and inferential statistics to understand data distributions and relationships.</a:t>
            </a:r>
            <a:br>
              <a:rPr lang="en-US" i="1" dirty="0"/>
            </a:br>
            <a:r>
              <a:rPr lang="en-US" b="1" i="1" dirty="0">
                <a:solidFill>
                  <a:srgbClr val="222222"/>
                </a:solidFill>
                <a:effectLst/>
                <a:highlight>
                  <a:srgbClr val="FFFFFF"/>
                </a:highlight>
                <a:latin typeface="Arial" panose="020B0604020202020204" pitchFamily="34" charset="0"/>
              </a:rPr>
              <a:t>Machine Learning Models</a:t>
            </a:r>
            <a:r>
              <a:rPr lang="en-US" b="0" i="1" dirty="0">
                <a:solidFill>
                  <a:srgbClr val="222222"/>
                </a:solidFill>
                <a:effectLst/>
                <a:highlight>
                  <a:srgbClr val="FFFFFF"/>
                </a:highlight>
                <a:latin typeface="Arial" panose="020B0604020202020204" pitchFamily="34" charset="0"/>
              </a:rPr>
              <a:t>: Regression analysis, clustering, and classification to identify patterns and predict outcomes.</a:t>
            </a:r>
            <a:br>
              <a:rPr lang="en-US" i="1" dirty="0"/>
            </a:br>
            <a:br>
              <a:rPr lang="en-US" i="1" dirty="0"/>
            </a:br>
            <a:r>
              <a:rPr lang="en-US" sz="2000" b="1" i="1" dirty="0">
                <a:solidFill>
                  <a:srgbClr val="222222"/>
                </a:solidFill>
                <a:effectLst/>
                <a:highlight>
                  <a:srgbClr val="FFFFFF"/>
                </a:highlight>
                <a:latin typeface="Arial" panose="020B0604020202020204" pitchFamily="34" charset="0"/>
              </a:rPr>
              <a:t>Key Findings</a:t>
            </a:r>
            <a:br>
              <a:rPr lang="en-US" i="1" dirty="0"/>
            </a:br>
            <a:r>
              <a:rPr lang="en-US" b="0" i="1" dirty="0">
                <a:solidFill>
                  <a:srgbClr val="222222"/>
                </a:solidFill>
                <a:effectLst/>
                <a:highlight>
                  <a:srgbClr val="FFFFFF"/>
                </a:highlight>
                <a:latin typeface="Arial" panose="020B0604020202020204" pitchFamily="34" charset="0"/>
              </a:rPr>
              <a:t>Significant amount of food waste occurs at the consumption stage.</a:t>
            </a:r>
            <a:br>
              <a:rPr lang="en-US" i="1" dirty="0"/>
            </a:br>
            <a:r>
              <a:rPr lang="en-US" b="0" i="1" dirty="0">
                <a:solidFill>
                  <a:srgbClr val="222222"/>
                </a:solidFill>
                <a:effectLst/>
                <a:highlight>
                  <a:srgbClr val="FFFFFF"/>
                </a:highlight>
                <a:latin typeface="Arial" panose="020B0604020202020204" pitchFamily="34" charset="0"/>
              </a:rPr>
              <a:t>Fruits and vegetables are the most wasted food types.</a:t>
            </a:r>
            <a:br>
              <a:rPr lang="en-US" i="1" dirty="0"/>
            </a:br>
            <a:r>
              <a:rPr lang="en-US" b="0" i="1" dirty="0">
                <a:solidFill>
                  <a:srgbClr val="222222"/>
                </a:solidFill>
                <a:effectLst/>
                <a:highlight>
                  <a:srgbClr val="FFFFFF"/>
                </a:highlight>
                <a:latin typeface="Arial" panose="020B0604020202020204" pitchFamily="34" charset="0"/>
              </a:rPr>
              <a:t>Seasonal variations impact food waste levels.</a:t>
            </a:r>
            <a:br>
              <a:rPr lang="en-US" i="1" dirty="0"/>
            </a:br>
            <a:br>
              <a:rPr lang="en-US" i="1" dirty="0"/>
            </a:br>
            <a:r>
              <a:rPr lang="en-US" b="0" i="1" dirty="0">
                <a:solidFill>
                  <a:srgbClr val="222222"/>
                </a:solidFill>
                <a:effectLst/>
                <a:highlight>
                  <a:srgbClr val="FFFFFF"/>
                </a:highlight>
                <a:latin typeface="Arial" panose="020B0604020202020204" pitchFamily="34" charset="0"/>
              </a:rPr>
              <a:t> </a:t>
            </a:r>
            <a:r>
              <a:rPr lang="en-US" sz="2000" b="1" i="1" dirty="0">
                <a:solidFill>
                  <a:srgbClr val="222222"/>
                </a:solidFill>
                <a:effectLst/>
                <a:highlight>
                  <a:srgbClr val="FFFFFF"/>
                </a:highlight>
                <a:latin typeface="Arial" panose="020B0604020202020204" pitchFamily="34" charset="0"/>
              </a:rPr>
              <a:t>Insights Derived</a:t>
            </a:r>
            <a:br>
              <a:rPr lang="en-US" i="1" dirty="0"/>
            </a:br>
            <a:r>
              <a:rPr lang="en-US" b="0" i="1" dirty="0">
                <a:solidFill>
                  <a:srgbClr val="222222"/>
                </a:solidFill>
                <a:effectLst/>
                <a:highlight>
                  <a:srgbClr val="FFFFFF"/>
                </a:highlight>
                <a:latin typeface="Arial" panose="020B0604020202020204" pitchFamily="34" charset="0"/>
              </a:rPr>
              <a:t>- Improving storage and transportation can reduce waste at the distribution stage.</a:t>
            </a:r>
            <a:br>
              <a:rPr lang="en-US" i="1" dirty="0"/>
            </a:br>
            <a:r>
              <a:rPr lang="en-US" b="0" i="1" dirty="0">
                <a:solidFill>
                  <a:srgbClr val="222222"/>
                </a:solidFill>
                <a:effectLst/>
                <a:highlight>
                  <a:srgbClr val="FFFFFF"/>
                </a:highlight>
                <a:latin typeface="Arial" panose="020B0604020202020204" pitchFamily="34" charset="0"/>
              </a:rPr>
              <a:t>- Educating consumers on proper food storage and usage can minimize household waste.</a:t>
            </a:r>
            <a:endParaRPr lang="en-IN" i="1" dirty="0"/>
          </a:p>
        </p:txBody>
      </p:sp>
      <p:pic>
        <p:nvPicPr>
          <p:cNvPr id="6" name="Picture 5" descr="Businessperson on a computer">
            <a:extLst>
              <a:ext uri="{FF2B5EF4-FFF2-40B4-BE49-F238E27FC236}">
                <a16:creationId xmlns:a16="http://schemas.microsoft.com/office/drawing/2014/main" id="{1B5B65D1-9486-5270-5F1C-4005F6797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6196" y="1897625"/>
            <a:ext cx="3421626" cy="23400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Graphic 7" descr="Database with solid fill">
            <a:extLst>
              <a:ext uri="{FF2B5EF4-FFF2-40B4-BE49-F238E27FC236}">
                <a16:creationId xmlns:a16="http://schemas.microsoft.com/office/drawing/2014/main" id="{84E0B7BB-6017-5DF8-35C8-54C65F44E2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7280" y="4478593"/>
            <a:ext cx="914400" cy="914400"/>
          </a:xfrm>
          <a:prstGeom prst="rect">
            <a:avLst/>
          </a:prstGeom>
        </p:spPr>
      </p:pic>
      <p:pic>
        <p:nvPicPr>
          <p:cNvPr id="10" name="Graphic 9" descr="Bar graph with upward trend with solid fill">
            <a:extLst>
              <a:ext uri="{FF2B5EF4-FFF2-40B4-BE49-F238E27FC236}">
                <a16:creationId xmlns:a16="http://schemas.microsoft.com/office/drawing/2014/main" id="{CE0AA309-A983-3FA8-756A-BDC1C42250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5975" y="4478593"/>
            <a:ext cx="914400" cy="914400"/>
          </a:xfrm>
          <a:prstGeom prst="rect">
            <a:avLst/>
          </a:prstGeom>
        </p:spPr>
      </p:pic>
      <p:pic>
        <p:nvPicPr>
          <p:cNvPr id="12" name="Graphic 11" descr="Brain with solid fill">
            <a:extLst>
              <a:ext uri="{FF2B5EF4-FFF2-40B4-BE49-F238E27FC236}">
                <a16:creationId xmlns:a16="http://schemas.microsoft.com/office/drawing/2014/main" id="{4C9B38FB-AC70-D6A6-EBD4-4B69A2448D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26542" y="388416"/>
            <a:ext cx="725578" cy="653802"/>
          </a:xfrm>
          <a:prstGeom prst="rect">
            <a:avLst/>
          </a:prstGeom>
        </p:spPr>
      </p:pic>
    </p:spTree>
    <p:extLst>
      <p:ext uri="{BB962C8B-B14F-4D97-AF65-F5344CB8AC3E}">
        <p14:creationId xmlns:p14="http://schemas.microsoft.com/office/powerpoint/2010/main" val="77400927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1967</TotalTime>
  <Words>1191</Words>
  <Application>Microsoft Office PowerPoint</Application>
  <PresentationFormat>Widescreen</PresentationFormat>
  <Paragraphs>35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vt:lpstr>
      <vt:lpstr>Vapor Trail</vt:lpstr>
      <vt:lpstr>FOOD SECURITY</vt:lpstr>
      <vt:lpstr>TEAM MEMBERS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vyassidhi9@gmail.com</dc:creator>
  <cp:lastModifiedBy>Sidhi Vyas</cp:lastModifiedBy>
  <cp:revision>4</cp:revision>
  <dcterms:created xsi:type="dcterms:W3CDTF">2024-07-24T12:57:23Z</dcterms:created>
  <dcterms:modified xsi:type="dcterms:W3CDTF">2024-07-28T11:23:38Z</dcterms:modified>
</cp:coreProperties>
</file>